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70" r:id="rId7"/>
    <p:sldId id="271" r:id="rId8"/>
    <p:sldId id="260" r:id="rId9"/>
    <p:sldId id="261" r:id="rId10"/>
    <p:sldId id="262" r:id="rId11"/>
    <p:sldId id="265" r:id="rId12"/>
    <p:sldId id="263" r:id="rId13"/>
    <p:sldId id="266" r:id="rId14"/>
    <p:sldId id="267" r:id="rId15"/>
    <p:sldId id="268" r:id="rId16"/>
    <p:sldId id="273" r:id="rId17"/>
    <p:sldId id="275" r:id="rId18"/>
    <p:sldId id="278" r:id="rId19"/>
    <p:sldId id="279" r:id="rId20"/>
    <p:sldId id="280" r:id="rId21"/>
    <p:sldId id="294" r:id="rId22"/>
    <p:sldId id="293" r:id="rId23"/>
    <p:sldId id="297" r:id="rId24"/>
    <p:sldId id="298" r:id="rId25"/>
    <p:sldId id="295" r:id="rId26"/>
    <p:sldId id="296" r:id="rId27"/>
    <p:sldId id="299" r:id="rId28"/>
    <p:sldId id="274" r:id="rId29"/>
    <p:sldId id="276" r:id="rId30"/>
    <p:sldId id="272" r:id="rId31"/>
    <p:sldId id="277" r:id="rId32"/>
    <p:sldId id="269" r:id="rId33"/>
    <p:sldId id="304" r:id="rId34"/>
    <p:sldId id="281" r:id="rId35"/>
    <p:sldId id="303" r:id="rId36"/>
    <p:sldId id="282" r:id="rId37"/>
    <p:sldId id="284" r:id="rId38"/>
    <p:sldId id="288" r:id="rId39"/>
    <p:sldId id="286" r:id="rId40"/>
    <p:sldId id="287" r:id="rId41"/>
    <p:sldId id="285" r:id="rId42"/>
    <p:sldId id="305" r:id="rId43"/>
    <p:sldId id="289" r:id="rId44"/>
    <p:sldId id="290" r:id="rId45"/>
    <p:sldId id="309" r:id="rId46"/>
    <p:sldId id="310" r:id="rId47"/>
    <p:sldId id="291" r:id="rId48"/>
    <p:sldId id="301" r:id="rId49"/>
    <p:sldId id="314" r:id="rId50"/>
    <p:sldId id="292" r:id="rId51"/>
    <p:sldId id="312" r:id="rId52"/>
    <p:sldId id="311" r:id="rId53"/>
    <p:sldId id="313" r:id="rId54"/>
    <p:sldId id="308" r:id="rId55"/>
    <p:sldId id="307" r:id="rId56"/>
    <p:sldId id="306" r:id="rId57"/>
    <p:sldId id="315" r:id="rId58"/>
    <p:sldId id="328" r:id="rId59"/>
    <p:sldId id="316" r:id="rId60"/>
    <p:sldId id="318" r:id="rId61"/>
    <p:sldId id="300" r:id="rId62"/>
    <p:sldId id="317" r:id="rId63"/>
    <p:sldId id="320" r:id="rId64"/>
    <p:sldId id="321" r:id="rId65"/>
    <p:sldId id="322" r:id="rId66"/>
    <p:sldId id="323" r:id="rId67"/>
    <p:sldId id="324" r:id="rId68"/>
    <p:sldId id="319" r:id="rId69"/>
    <p:sldId id="329" r:id="rId70"/>
    <p:sldId id="325" r:id="rId71"/>
    <p:sldId id="326" r:id="rId72"/>
    <p:sldId id="330" r:id="rId73"/>
    <p:sldId id="341" r:id="rId74"/>
    <p:sldId id="342" r:id="rId75"/>
    <p:sldId id="340" r:id="rId76"/>
    <p:sldId id="331" r:id="rId77"/>
    <p:sldId id="332" r:id="rId78"/>
    <p:sldId id="333" r:id="rId79"/>
    <p:sldId id="334" r:id="rId80"/>
    <p:sldId id="327" r:id="rId81"/>
    <p:sldId id="336" r:id="rId82"/>
    <p:sldId id="337" r:id="rId83"/>
    <p:sldId id="343" r:id="rId84"/>
    <p:sldId id="345" r:id="rId85"/>
    <p:sldId id="344" r:id="rId86"/>
    <p:sldId id="338" r:id="rId87"/>
    <p:sldId id="339"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43D6E-EC90-4D9E-BC14-6DD47147420E}"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43D6E-EC90-4D9E-BC14-6DD47147420E}"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43D6E-EC90-4D9E-BC14-6DD47147420E}"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43D6E-EC90-4D9E-BC14-6DD47147420E}"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43D6E-EC90-4D9E-BC14-6DD47147420E}" type="datetimeFigureOut">
              <a:rPr lang="en-US" smtClean="0"/>
              <a:pPr/>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C43D6E-EC90-4D9E-BC14-6DD47147420E}" type="datetimeFigureOut">
              <a:rPr lang="en-US" smtClean="0"/>
              <a:pPr/>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43D6E-EC90-4D9E-BC14-6DD47147420E}" type="datetimeFigureOut">
              <a:rPr lang="en-US" smtClean="0"/>
              <a:pPr/>
              <a:t>9/23/2011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43D6E-EC90-4D9E-BC14-6DD47147420E}" type="datetimeFigureOut">
              <a:rPr lang="en-US" smtClean="0"/>
              <a:pPr/>
              <a:t>9/23/2011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43D6E-EC90-4D9E-BC14-6DD47147420E}" type="datetimeFigureOut">
              <a:rPr lang="en-US" smtClean="0"/>
              <a:pPr/>
              <a:t>9/23/2011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43D6E-EC90-4D9E-BC14-6DD47147420E}" type="datetimeFigureOut">
              <a:rPr lang="en-US" smtClean="0"/>
              <a:pPr/>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43D6E-EC90-4D9E-BC14-6DD47147420E}" type="datetimeFigureOut">
              <a:rPr lang="en-US" smtClean="0"/>
              <a:pPr/>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C934-42AD-418E-98E2-B64753140B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43D6E-EC90-4D9E-BC14-6DD47147420E}" type="datetimeFigureOut">
              <a:rPr lang="en-US" smtClean="0"/>
              <a:pPr/>
              <a:t>9/23/2011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AC934-42AD-418E-98E2-B64753140B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8/Khadija_al-Kubra.jpg" TargetMode="Externa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2/20/Mohammed_receiving_revelation_from_the_angel_Gabriel.jp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7/70/Mohammed_kaaba_1315.jp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0/0b/Abu_Bakr_stops_Meccan_Mob.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e/e5/Ctesiphon,_Iraq_(2117465493).jpg"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commons/d/de/Mohammad_adil_rais-Caliph_Umar's_empire_at_its_peak_644.PNG"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9/97/Mola_Ali.jpg"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c/c5/Kibla_masjid_azam_.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c/c9/Kufa_masjid.pdf"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1/1a/Kaaba.p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commons/6/63/Abbasid_Caliphate_most_extant.pn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en/e/eb/TheTurkishEmperorSuleiman.jpg"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2/2e/Blackstone.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upload.wikimedia.org/wikipedia/commons/e/e7/Iraq_map_najaf.png"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upload.wikimedia.org/wikipedia/commons/a/a3/Meshed_ali_usnavy_%28PD%29.jpg"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Dawn of Islam</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Muhammad &amp; </a:t>
            </a:r>
            <a:r>
              <a:rPr lang="en-US" dirty="0" err="1" smtClean="0"/>
              <a:t>Khadija</a:t>
            </a:r>
            <a:endParaRPr lang="en-US" dirty="0"/>
          </a:p>
        </p:txBody>
      </p:sp>
      <p:pic>
        <p:nvPicPr>
          <p:cNvPr id="18434" name="Picture 2" descr="File:Khadija al-Kubra.jpg">
            <a:hlinkClick r:id="rId2"/>
          </p:cNvPr>
          <p:cNvPicPr>
            <a:picLocks noChangeAspect="1" noChangeArrowheads="1"/>
          </p:cNvPicPr>
          <p:nvPr/>
        </p:nvPicPr>
        <p:blipFill>
          <a:blip r:embed="rId3"/>
          <a:srcRect/>
          <a:stretch>
            <a:fillRect/>
          </a:stretch>
        </p:blipFill>
        <p:spPr bwMode="auto">
          <a:xfrm>
            <a:off x="4426688" y="1600200"/>
            <a:ext cx="4298212" cy="4400550"/>
          </a:xfrm>
          <a:prstGeom prst="rect">
            <a:avLst/>
          </a:prstGeom>
          <a:noFill/>
        </p:spPr>
      </p:pic>
      <p:pic>
        <p:nvPicPr>
          <p:cNvPr id="18436" name="Picture 4" descr="http://looklex.com/e.o/slides/muhammad04.jpg"/>
          <p:cNvPicPr>
            <a:picLocks noChangeAspect="1" noChangeArrowheads="1"/>
          </p:cNvPicPr>
          <p:nvPr/>
        </p:nvPicPr>
        <p:blipFill>
          <a:blip r:embed="rId4"/>
          <a:srcRect/>
          <a:stretch>
            <a:fillRect/>
          </a:stretch>
        </p:blipFill>
        <p:spPr bwMode="auto">
          <a:xfrm>
            <a:off x="381000" y="1143570"/>
            <a:ext cx="3667125" cy="55144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610 AD The Messenger of Allah</a:t>
            </a:r>
            <a:endParaRPr lang="en-US" dirty="0"/>
          </a:p>
        </p:txBody>
      </p:sp>
      <p:sp>
        <p:nvSpPr>
          <p:cNvPr id="3" name="Content Placeholder 2"/>
          <p:cNvSpPr>
            <a:spLocks noGrp="1"/>
          </p:cNvSpPr>
          <p:nvPr>
            <p:ph idx="1"/>
          </p:nvPr>
        </p:nvSpPr>
        <p:spPr>
          <a:xfrm>
            <a:off x="228600" y="1219200"/>
            <a:ext cx="8686800" cy="5410200"/>
          </a:xfrm>
        </p:spPr>
        <p:txBody>
          <a:bodyPr>
            <a:normAutofit/>
          </a:bodyPr>
          <a:lstStyle/>
          <a:p>
            <a:r>
              <a:rPr lang="en-US" dirty="0" smtClean="0"/>
              <a:t>Near the end of month of Ramadan, a time of fasting since pre-Islamic Arabia, Muhammad was resting in a cave and heard a voice and saw the angel Gabriel</a:t>
            </a:r>
          </a:p>
          <a:p>
            <a:r>
              <a:rPr lang="en-US" dirty="0" smtClean="0"/>
              <a:t>“Recite in the name of the Lord who created, created man of a blood clot…arise and warn”</a:t>
            </a:r>
          </a:p>
          <a:p>
            <a:r>
              <a:rPr lang="en-US" dirty="0" smtClean="0"/>
              <a:t>There was no question in his mind that he was chosen of Allah to be his messenger</a:t>
            </a:r>
          </a:p>
          <a:p>
            <a:pPr lvl="1"/>
            <a:r>
              <a:rPr lang="en-US" dirty="0" smtClean="0"/>
              <a:t>although Arabs polytheistic, among the gods was known the name Allah, similar to El-</a:t>
            </a:r>
            <a:r>
              <a:rPr lang="en-US" dirty="0" err="1" smtClean="0"/>
              <a:t>loh</a:t>
            </a:r>
            <a:r>
              <a:rPr lang="en-US" dirty="0" smtClean="0"/>
              <a:t> of Jews</a:t>
            </a:r>
          </a:p>
          <a:p>
            <a:pPr lvl="1">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File:Mohammed receiving revelation from the angel Gabriel.jpg">
            <a:hlinkClick r:id="rId2"/>
          </p:cNvPr>
          <p:cNvPicPr>
            <a:picLocks noChangeAspect="1" noChangeArrowheads="1"/>
          </p:cNvPicPr>
          <p:nvPr/>
        </p:nvPicPr>
        <p:blipFill>
          <a:blip r:embed="rId3"/>
          <a:srcRect/>
          <a:stretch>
            <a:fillRect/>
          </a:stretch>
        </p:blipFill>
        <p:spPr bwMode="auto">
          <a:xfrm>
            <a:off x="0" y="-25400"/>
            <a:ext cx="9144000" cy="6883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Messenger of Allah</a:t>
            </a:r>
            <a:endParaRPr lang="en-US" dirty="0"/>
          </a:p>
        </p:txBody>
      </p:sp>
      <p:sp>
        <p:nvSpPr>
          <p:cNvPr id="3" name="Content Placeholder 2"/>
          <p:cNvSpPr>
            <a:spLocks noGrp="1"/>
          </p:cNvSpPr>
          <p:nvPr>
            <p:ph idx="1"/>
          </p:nvPr>
        </p:nvSpPr>
        <p:spPr>
          <a:xfrm>
            <a:off x="228600" y="914400"/>
            <a:ext cx="8610600" cy="5943600"/>
          </a:xfrm>
        </p:spPr>
        <p:txBody>
          <a:bodyPr>
            <a:normAutofit fontScale="85000" lnSpcReduction="20000"/>
          </a:bodyPr>
          <a:lstStyle/>
          <a:p>
            <a:r>
              <a:rPr lang="en-US" dirty="0" smtClean="0"/>
              <a:t>meditating alone in the cave of </a:t>
            </a:r>
            <a:r>
              <a:rPr lang="en-US" dirty="0" err="1" smtClean="0"/>
              <a:t>Hira</a:t>
            </a:r>
            <a:r>
              <a:rPr lang="en-US" dirty="0" smtClean="0"/>
              <a:t> near Mecca, Muslims hold the angel Gabriel dictated the Quran  to Muhammad</a:t>
            </a:r>
          </a:p>
          <a:p>
            <a:r>
              <a:rPr lang="en-US" dirty="0" err="1" smtClean="0"/>
              <a:t>Khadija</a:t>
            </a:r>
            <a:r>
              <a:rPr lang="en-US" dirty="0" smtClean="0"/>
              <a:t> was the first convert and the one who greatly encouraged him</a:t>
            </a:r>
          </a:p>
          <a:p>
            <a:r>
              <a:rPr lang="en-US" dirty="0" smtClean="0"/>
              <a:t>In the streets of Mecca, he preached of Allah, the one god who had sent Muhammad to dissuade them of their idolatry and warn them of the Day of Judgment and resulting eternal punishment or reward in the afterlife</a:t>
            </a:r>
          </a:p>
          <a:p>
            <a:r>
              <a:rPr lang="en-US" dirty="0" smtClean="0"/>
              <a:t>Not many followed: his cousin Ali, his servant </a:t>
            </a:r>
            <a:r>
              <a:rPr lang="en-US" dirty="0" err="1" smtClean="0"/>
              <a:t>Zayd</a:t>
            </a:r>
            <a:r>
              <a:rPr lang="en-US" dirty="0" smtClean="0"/>
              <a:t>, Abu </a:t>
            </a:r>
            <a:r>
              <a:rPr lang="en-US" dirty="0" err="1" smtClean="0"/>
              <a:t>Bakr</a:t>
            </a:r>
            <a:r>
              <a:rPr lang="en-US" dirty="0" smtClean="0"/>
              <a:t>, a man of great stature among the </a:t>
            </a:r>
            <a:r>
              <a:rPr lang="en-US" dirty="0" err="1" smtClean="0"/>
              <a:t>Quraysh</a:t>
            </a:r>
            <a:r>
              <a:rPr lang="en-US" dirty="0" smtClean="0"/>
              <a:t> and a number of slaves</a:t>
            </a:r>
          </a:p>
          <a:p>
            <a:r>
              <a:rPr lang="en-US" dirty="0" smtClean="0"/>
              <a:t>for the most part the </a:t>
            </a:r>
            <a:r>
              <a:rPr lang="en-US" dirty="0" err="1" smtClean="0"/>
              <a:t>Quraysh</a:t>
            </a:r>
            <a:r>
              <a:rPr lang="en-US" dirty="0" smtClean="0"/>
              <a:t> opposed the message with hostility for fear of economic ruin as the message would destroy the pagan ritual of </a:t>
            </a:r>
            <a:r>
              <a:rPr lang="en-US" dirty="0" err="1" smtClean="0"/>
              <a:t>Ka’ba</a:t>
            </a:r>
            <a:endParaRPr lang="en-US" dirty="0" smtClean="0"/>
          </a:p>
          <a:p>
            <a:pPr lvl="1"/>
            <a:r>
              <a:rPr lang="en-US" dirty="0" smtClean="0"/>
              <a:t>were it not for the protection of Abu </a:t>
            </a:r>
            <a:r>
              <a:rPr lang="en-US" dirty="0" err="1" smtClean="0"/>
              <a:t>Talib</a:t>
            </a:r>
            <a:r>
              <a:rPr lang="en-US" dirty="0" smtClean="0"/>
              <a:t>, he would have been killed</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Year of Suffering and </a:t>
            </a:r>
            <a:r>
              <a:rPr lang="en-US" dirty="0" err="1" smtClean="0"/>
              <a:t>Hijra</a:t>
            </a:r>
            <a:endParaRPr lang="en-US" dirty="0"/>
          </a:p>
        </p:txBody>
      </p:sp>
      <p:sp>
        <p:nvSpPr>
          <p:cNvPr id="3" name="Content Placeholder 2"/>
          <p:cNvSpPr>
            <a:spLocks noGrp="1"/>
          </p:cNvSpPr>
          <p:nvPr>
            <p:ph idx="1"/>
          </p:nvPr>
        </p:nvSpPr>
        <p:spPr>
          <a:xfrm>
            <a:off x="0" y="914400"/>
            <a:ext cx="9144000" cy="5943600"/>
          </a:xfrm>
        </p:spPr>
        <p:txBody>
          <a:bodyPr>
            <a:normAutofit fontScale="92500"/>
          </a:bodyPr>
          <a:lstStyle/>
          <a:p>
            <a:r>
              <a:rPr lang="en-US" dirty="0" smtClean="0"/>
              <a:t>619 AD was a year of profound sadness for Muhammad as both his beloved </a:t>
            </a:r>
            <a:r>
              <a:rPr lang="en-US" dirty="0" err="1" smtClean="0"/>
              <a:t>Khadija</a:t>
            </a:r>
            <a:r>
              <a:rPr lang="en-US" dirty="0" smtClean="0"/>
              <a:t> and uncle Abu </a:t>
            </a:r>
            <a:r>
              <a:rPr lang="en-US" dirty="0" err="1" smtClean="0"/>
              <a:t>Talib</a:t>
            </a:r>
            <a:r>
              <a:rPr lang="en-US" dirty="0" smtClean="0"/>
              <a:t> died.</a:t>
            </a:r>
          </a:p>
          <a:p>
            <a:r>
              <a:rPr lang="en-US" dirty="0" smtClean="0"/>
              <a:t>When it looked as if Muhammad would be defeated, rival city </a:t>
            </a:r>
            <a:r>
              <a:rPr lang="en-US" dirty="0" err="1" smtClean="0"/>
              <a:t>Yathrib</a:t>
            </a:r>
            <a:r>
              <a:rPr lang="en-US" dirty="0" smtClean="0"/>
              <a:t> (Medina) approached him</a:t>
            </a:r>
          </a:p>
          <a:p>
            <a:pPr lvl="1"/>
            <a:r>
              <a:rPr lang="en-US" dirty="0" smtClean="0"/>
              <a:t>they were familiar with and embraced Muhammad’s message</a:t>
            </a:r>
          </a:p>
          <a:p>
            <a:pPr lvl="1"/>
            <a:r>
              <a:rPr lang="en-US" dirty="0" smtClean="0"/>
              <a:t>they saw in Muhammad not only a prophet, a man of leadership ability, familiar with the inner councils of </a:t>
            </a:r>
            <a:r>
              <a:rPr lang="en-US" dirty="0" err="1" smtClean="0"/>
              <a:t>Quraysh</a:t>
            </a:r>
            <a:r>
              <a:rPr lang="en-US" dirty="0" smtClean="0"/>
              <a:t> who could help them defeat Mecca</a:t>
            </a:r>
          </a:p>
          <a:p>
            <a:r>
              <a:rPr lang="en-US" dirty="0" smtClean="0"/>
              <a:t>In 622 AD, Muhammad and his small following departed Mecca for </a:t>
            </a:r>
            <a:r>
              <a:rPr lang="en-US" dirty="0" err="1" smtClean="0"/>
              <a:t>Yathrib</a:t>
            </a:r>
            <a:r>
              <a:rPr lang="en-US" dirty="0" smtClean="0"/>
              <a:t> in </a:t>
            </a:r>
            <a:r>
              <a:rPr lang="en-US" b="1" i="1" dirty="0" err="1" smtClean="0"/>
              <a:t>Hijra</a:t>
            </a:r>
            <a:r>
              <a:rPr lang="en-US" b="1" i="1" dirty="0" smtClean="0"/>
              <a:t> </a:t>
            </a:r>
            <a:r>
              <a:rPr lang="en-US" dirty="0" smtClean="0"/>
              <a:t>(“the emigration”).</a:t>
            </a:r>
          </a:p>
          <a:p>
            <a:pPr lvl="1"/>
            <a:r>
              <a:rPr lang="en-US" dirty="0" smtClean="0"/>
              <a:t>This date is set as year one of Muslim calendar</a:t>
            </a:r>
            <a:endParaRPr lang="en-US"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Muhammad Strengthens Medina and Emerges as “Moses” of Islam</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r>
              <a:rPr lang="en-US" dirty="0" smtClean="0"/>
              <a:t>Muhammad was openly received in </a:t>
            </a:r>
            <a:r>
              <a:rPr lang="en-US" dirty="0" err="1" smtClean="0"/>
              <a:t>Yathrib</a:t>
            </a:r>
            <a:r>
              <a:rPr lang="en-US" dirty="0" smtClean="0"/>
              <a:t>, and the city wholly followed his leadership </a:t>
            </a:r>
          </a:p>
          <a:p>
            <a:pPr lvl="1"/>
            <a:r>
              <a:rPr lang="en-US" dirty="0" smtClean="0"/>
              <a:t>the city changed to </a:t>
            </a:r>
            <a:r>
              <a:rPr lang="en-US" b="1" dirty="0" smtClean="0"/>
              <a:t>Medina</a:t>
            </a:r>
            <a:r>
              <a:rPr lang="en-US" dirty="0" smtClean="0"/>
              <a:t> “city of the Prophet”</a:t>
            </a:r>
          </a:p>
          <a:p>
            <a:pPr lvl="1"/>
            <a:r>
              <a:rPr lang="en-US" dirty="0" smtClean="0"/>
              <a:t>now he was not only a prophet, but a head of state</a:t>
            </a:r>
          </a:p>
          <a:p>
            <a:pPr lvl="1"/>
            <a:r>
              <a:rPr lang="en-US" dirty="0" smtClean="0"/>
              <a:t>Islam became a theocratic institution</a:t>
            </a:r>
          </a:p>
          <a:p>
            <a:pPr lvl="1"/>
            <a:r>
              <a:rPr lang="en-US" dirty="0" smtClean="0"/>
              <a:t>his writings in Quran changed from gentle warning and beseeching (Mecca) to commanding and threatening (Medina)</a:t>
            </a:r>
          </a:p>
          <a:p>
            <a:r>
              <a:rPr lang="en-US" dirty="0" smtClean="0"/>
              <a:t>much to his surprise, the Jews in Medina did not accept his anti-pagan, monotheistic message</a:t>
            </a:r>
          </a:p>
          <a:p>
            <a:pPr lvl="1"/>
            <a:r>
              <a:rPr lang="en-US" dirty="0" smtClean="0"/>
              <a:t>Muhammad ostracized Jews, banished them from Medina</a:t>
            </a:r>
          </a:p>
          <a:p>
            <a:pPr lvl="1"/>
            <a:r>
              <a:rPr lang="en-US" dirty="0" smtClean="0"/>
              <a:t>Although he allowed the validity of Judeo-Christian prophets, he claimed in Quran that Jews and Christians had disobeyed commandments of God and “garbled” the scriptures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Muhammad Establishes a Theocracy</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dirty="0" smtClean="0"/>
              <a:t>After solidifying his position in Medina, he turned his attention to Mecca</a:t>
            </a:r>
          </a:p>
          <a:p>
            <a:r>
              <a:rPr lang="en-US" dirty="0" smtClean="0"/>
              <a:t>he decided to establish the rule of Allah on earth with the laws (</a:t>
            </a:r>
            <a:r>
              <a:rPr lang="en-US" b="1" i="1" dirty="0" err="1" smtClean="0"/>
              <a:t>shari’a</a:t>
            </a:r>
            <a:r>
              <a:rPr lang="en-US" dirty="0" smtClean="0"/>
              <a:t>) handed down by Allah incorporated in the Quran, and this could be done only through diplomacy, war and conquest</a:t>
            </a:r>
          </a:p>
          <a:p>
            <a:pPr lvl="1"/>
            <a:r>
              <a:rPr lang="en-US" dirty="0" smtClean="0"/>
              <a:t>from 622 to 632, Muhammad engaged in war every year</a:t>
            </a:r>
          </a:p>
          <a:p>
            <a:pPr lvl="1"/>
            <a:r>
              <a:rPr lang="en-US" dirty="0" smtClean="0"/>
              <a:t>his  initial victory over the </a:t>
            </a:r>
            <a:r>
              <a:rPr lang="en-US" dirty="0" err="1" smtClean="0"/>
              <a:t>Meccans</a:t>
            </a:r>
            <a:r>
              <a:rPr lang="en-US" dirty="0" smtClean="0"/>
              <a:t> at </a:t>
            </a:r>
            <a:r>
              <a:rPr lang="en-US" b="1" dirty="0" err="1" smtClean="0"/>
              <a:t>Badr</a:t>
            </a:r>
            <a:r>
              <a:rPr lang="en-US" dirty="0" smtClean="0"/>
              <a:t> in </a:t>
            </a:r>
            <a:r>
              <a:rPr lang="en-US" b="1" dirty="0" smtClean="0"/>
              <a:t>624</a:t>
            </a:r>
            <a:r>
              <a:rPr lang="en-US" dirty="0" smtClean="0"/>
              <a:t> AD “proved” he and his followers were fighting for Allah</a:t>
            </a:r>
          </a:p>
          <a:p>
            <a:pPr lvl="1"/>
            <a:r>
              <a:rPr lang="en-US" dirty="0" smtClean="0"/>
              <a:t>This battle was a turning point: now Muslims believed that if they died, they had “witnessed” and would go to paradise; </a:t>
            </a:r>
          </a:p>
          <a:p>
            <a:pPr lvl="1"/>
            <a:r>
              <a:rPr lang="en-US" dirty="0" smtClean="0"/>
              <a:t>in future Muslims would repeat the </a:t>
            </a:r>
            <a:r>
              <a:rPr lang="en-US" b="1" i="1" dirty="0" err="1" smtClean="0"/>
              <a:t>shahada</a:t>
            </a:r>
            <a:r>
              <a:rPr lang="en-US" dirty="0" smtClean="0"/>
              <a:t> going into battle with contempt for death.</a:t>
            </a:r>
          </a:p>
          <a:p>
            <a:endParaRPr lang="en-US"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Brotherhood of Muslims</a:t>
            </a:r>
            <a:endParaRPr lang="en-US" dirty="0"/>
          </a:p>
        </p:txBody>
      </p:sp>
      <p:sp>
        <p:nvSpPr>
          <p:cNvPr id="3" name="Content Placeholder 2"/>
          <p:cNvSpPr>
            <a:spLocks noGrp="1"/>
          </p:cNvSpPr>
          <p:nvPr>
            <p:ph idx="1"/>
          </p:nvPr>
        </p:nvSpPr>
        <p:spPr>
          <a:xfrm>
            <a:off x="0" y="1143000"/>
            <a:ext cx="9144000" cy="5486400"/>
          </a:xfrm>
        </p:spPr>
        <p:txBody>
          <a:bodyPr>
            <a:normAutofit lnSpcReduction="10000"/>
          </a:bodyPr>
          <a:lstStyle/>
          <a:p>
            <a:r>
              <a:rPr lang="en-US" dirty="0" smtClean="0"/>
              <a:t>Islam is a theocratic institution in which religion and state are inseparable</a:t>
            </a:r>
          </a:p>
          <a:p>
            <a:pPr lvl="1"/>
            <a:r>
              <a:rPr lang="en-US" dirty="0" smtClean="0"/>
              <a:t>all the commandments of Allah are indisputable regulations (</a:t>
            </a:r>
            <a:r>
              <a:rPr lang="en-US" dirty="0" err="1" smtClean="0"/>
              <a:t>shariah</a:t>
            </a:r>
            <a:r>
              <a:rPr lang="en-US" dirty="0" smtClean="0"/>
              <a:t>) of life in Muslim community</a:t>
            </a:r>
          </a:p>
          <a:p>
            <a:pPr lvl="1"/>
            <a:r>
              <a:rPr lang="en-US" dirty="0" smtClean="0"/>
              <a:t>Muhammad told his followers that every Muslim is brother to every Muslim and abolished tribal loyalty</a:t>
            </a:r>
          </a:p>
          <a:p>
            <a:pPr lvl="1"/>
            <a:r>
              <a:rPr lang="en-US" dirty="0" smtClean="0"/>
              <a:t>ties of faith replace ties of kinship</a:t>
            </a:r>
          </a:p>
          <a:p>
            <a:r>
              <a:rPr lang="en-US" dirty="0" smtClean="0"/>
              <a:t>The modern Muslim is caught in the horns of dilemma:</a:t>
            </a:r>
          </a:p>
          <a:p>
            <a:pPr lvl="1"/>
            <a:r>
              <a:rPr lang="en-US" dirty="0" smtClean="0"/>
              <a:t>as Muslim, one identifies one’s “nationality” with Islam</a:t>
            </a:r>
          </a:p>
          <a:p>
            <a:pPr lvl="1"/>
            <a:r>
              <a:rPr lang="en-US" dirty="0" smtClean="0"/>
              <a:t>yet they want a society with the freedoms of secularism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Quran</a:t>
            </a:r>
            <a:endParaRPr lang="en-US" dirty="0"/>
          </a:p>
        </p:txBody>
      </p:sp>
      <p:sp>
        <p:nvSpPr>
          <p:cNvPr id="3" name="Content Placeholder 2"/>
          <p:cNvSpPr>
            <a:spLocks noGrp="1"/>
          </p:cNvSpPr>
          <p:nvPr>
            <p:ph idx="1"/>
          </p:nvPr>
        </p:nvSpPr>
        <p:spPr>
          <a:xfrm>
            <a:off x="0" y="1295400"/>
            <a:ext cx="9144000" cy="5334000"/>
          </a:xfrm>
        </p:spPr>
        <p:txBody>
          <a:bodyPr/>
          <a:lstStyle/>
          <a:p>
            <a:r>
              <a:rPr lang="en-US" dirty="0" smtClean="0"/>
              <a:t>According to Muslims, the Old &amp; New Testaments were given by God to Moses, other prophets and Jesus. The Quran is last revelation and supersedes all others.</a:t>
            </a:r>
          </a:p>
          <a:p>
            <a:r>
              <a:rPr lang="en-US" dirty="0" smtClean="0"/>
              <a:t>Accordingly, Jews and Christians are </a:t>
            </a:r>
            <a:r>
              <a:rPr lang="en-US" b="1" i="1" dirty="0" err="1" smtClean="0"/>
              <a:t>ahl</a:t>
            </a:r>
            <a:r>
              <a:rPr lang="en-US" b="1" i="1" dirty="0" smtClean="0"/>
              <a:t> al-</a:t>
            </a:r>
            <a:r>
              <a:rPr lang="en-US" b="1" i="1" dirty="0" err="1" smtClean="0"/>
              <a:t>kitab</a:t>
            </a:r>
            <a:endParaRPr lang="en-US" dirty="0" smtClean="0"/>
          </a:p>
          <a:p>
            <a:pPr lvl="1"/>
            <a:r>
              <a:rPr lang="en-US" dirty="0" smtClean="0"/>
              <a:t>“people of the book” which are </a:t>
            </a:r>
            <a:r>
              <a:rPr lang="en-US" u="sng" dirty="0" smtClean="0"/>
              <a:t>not to be forced to accept Islam</a:t>
            </a:r>
            <a:r>
              <a:rPr lang="en-US" dirty="0" smtClean="0"/>
              <a:t> and to be tolerated within domain of Islam</a:t>
            </a:r>
          </a:p>
          <a:p>
            <a:pPr lvl="1"/>
            <a:r>
              <a:rPr lang="en-US" dirty="0" smtClean="0"/>
              <a:t>in fact, when Jews were persecuted in Europe, the went to live among Muslims in relative peace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Doctrines of Islam</a:t>
            </a:r>
            <a:endParaRPr lang="en-US" dirty="0"/>
          </a:p>
        </p:txBody>
      </p:sp>
      <p:sp>
        <p:nvSpPr>
          <p:cNvPr id="3" name="Content Placeholder 2"/>
          <p:cNvSpPr>
            <a:spLocks noGrp="1"/>
          </p:cNvSpPr>
          <p:nvPr>
            <p:ph idx="1"/>
          </p:nvPr>
        </p:nvSpPr>
        <p:spPr>
          <a:xfrm>
            <a:off x="152400" y="1066800"/>
            <a:ext cx="8991600" cy="5791200"/>
          </a:xfrm>
        </p:spPr>
        <p:txBody>
          <a:bodyPr>
            <a:normAutofit fontScale="92500" lnSpcReduction="20000"/>
          </a:bodyPr>
          <a:lstStyle/>
          <a:p>
            <a:r>
              <a:rPr lang="en-US" dirty="0" smtClean="0"/>
              <a:t>Doctrine of Unity of God: </a:t>
            </a:r>
            <a:r>
              <a:rPr lang="en-US" i="1" dirty="0" smtClean="0"/>
              <a:t>la </a:t>
            </a:r>
            <a:r>
              <a:rPr lang="en-US" i="1" dirty="0" err="1" smtClean="0"/>
              <a:t>ilaha</a:t>
            </a:r>
            <a:r>
              <a:rPr lang="en-US" i="1" dirty="0" smtClean="0"/>
              <a:t> </a:t>
            </a:r>
            <a:r>
              <a:rPr lang="en-US" i="1" dirty="0" err="1" smtClean="0"/>
              <a:t>illallah</a:t>
            </a:r>
            <a:r>
              <a:rPr lang="en-US" i="1" dirty="0" smtClean="0"/>
              <a:t> </a:t>
            </a:r>
            <a:r>
              <a:rPr lang="en-US" dirty="0" smtClean="0"/>
              <a:t>= “there is absolutely no god save Allah”</a:t>
            </a:r>
          </a:p>
          <a:p>
            <a:pPr lvl="1"/>
            <a:r>
              <a:rPr lang="en-US" dirty="0" smtClean="0"/>
              <a:t>Christian doctrine of Trinity is considered blasphemy</a:t>
            </a:r>
          </a:p>
          <a:p>
            <a:r>
              <a:rPr lang="en-US" dirty="0" smtClean="0"/>
              <a:t>Doctrine of </a:t>
            </a:r>
            <a:r>
              <a:rPr lang="en-US" dirty="0" err="1" smtClean="0"/>
              <a:t>Prophethood</a:t>
            </a:r>
            <a:endParaRPr lang="en-US" dirty="0" smtClean="0"/>
          </a:p>
          <a:p>
            <a:pPr lvl="1"/>
            <a:r>
              <a:rPr lang="en-US" dirty="0" smtClean="0"/>
              <a:t>Muslims recognize the prophets of the OT/NT from Adam to Jesus</a:t>
            </a:r>
          </a:p>
          <a:p>
            <a:pPr lvl="1"/>
            <a:r>
              <a:rPr lang="en-US" dirty="0" smtClean="0"/>
              <a:t>Abraham is not only prophet but also the first Muslim in that he “submitted” to God</a:t>
            </a:r>
          </a:p>
          <a:p>
            <a:pPr lvl="1"/>
            <a:r>
              <a:rPr lang="en-US" dirty="0" smtClean="0"/>
              <a:t>Muhammad is the “seal”:  the final prophet  (the </a:t>
            </a:r>
            <a:r>
              <a:rPr lang="en-US" dirty="0" err="1" smtClean="0"/>
              <a:t>Shi’a</a:t>
            </a:r>
            <a:r>
              <a:rPr lang="en-US" dirty="0" smtClean="0"/>
              <a:t> sect also believes there are 12 imams who are both the temporal and spiritual successors of Muhammad)</a:t>
            </a:r>
          </a:p>
          <a:p>
            <a:r>
              <a:rPr lang="en-US" dirty="0" smtClean="0"/>
              <a:t>Doctrine of Book, when God sent the prophets, he gave each one a Book</a:t>
            </a:r>
          </a:p>
          <a:p>
            <a:pPr lvl="1"/>
            <a:r>
              <a:rPr lang="en-US" dirty="0" smtClean="0"/>
              <a:t>the Quran is the incarnate word of God, dictated to Muhammad by angel Gabriel. </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Before Muhammad</a:t>
            </a:r>
            <a:endParaRPr lang="en-US" dirty="0"/>
          </a:p>
        </p:txBody>
      </p:sp>
      <p:sp>
        <p:nvSpPr>
          <p:cNvPr id="3" name="Content Placeholder 2"/>
          <p:cNvSpPr>
            <a:spLocks noGrp="1"/>
          </p:cNvSpPr>
          <p:nvPr>
            <p:ph idx="1"/>
          </p:nvPr>
        </p:nvSpPr>
        <p:spPr>
          <a:xfrm>
            <a:off x="228600" y="1371600"/>
            <a:ext cx="8686800" cy="5257800"/>
          </a:xfrm>
        </p:spPr>
        <p:txBody>
          <a:bodyPr/>
          <a:lstStyle/>
          <a:p>
            <a:r>
              <a:rPr lang="en-US" dirty="0" smtClean="0"/>
              <a:t>Arab tribes not unified, divided by clan rivalry</a:t>
            </a:r>
          </a:p>
          <a:p>
            <a:pPr lvl="1"/>
            <a:r>
              <a:rPr lang="en-US" dirty="0" smtClean="0"/>
              <a:t>Bedouins were nomadic, shunned civilization</a:t>
            </a:r>
          </a:p>
          <a:p>
            <a:pPr lvl="1"/>
            <a:r>
              <a:rPr lang="en-US" dirty="0" smtClean="0"/>
              <a:t>oases few and far between in </a:t>
            </a:r>
            <a:r>
              <a:rPr lang="en-US" b="1" dirty="0" err="1" smtClean="0"/>
              <a:t>Hijaz</a:t>
            </a:r>
            <a:r>
              <a:rPr lang="en-US" dirty="0" smtClean="0"/>
              <a:t>, a few settled in Mecca and Medina</a:t>
            </a:r>
          </a:p>
          <a:p>
            <a:pPr lvl="1"/>
            <a:r>
              <a:rPr lang="en-US" dirty="0" smtClean="0"/>
              <a:t>brigandage (</a:t>
            </a:r>
            <a:r>
              <a:rPr lang="en-US" i="1" dirty="0" err="1" smtClean="0"/>
              <a:t>razzia</a:t>
            </a:r>
            <a:r>
              <a:rPr lang="en-US" dirty="0" smtClean="0"/>
              <a:t>) was a way of life as they were situated along trade routes loaded with valuables</a:t>
            </a:r>
          </a:p>
          <a:p>
            <a:pPr lvl="1"/>
            <a:r>
              <a:rPr lang="en-US" dirty="0" smtClean="0"/>
              <a:t>political control of Mecca was in hands of powerful tribe: </a:t>
            </a:r>
            <a:r>
              <a:rPr lang="en-US" b="1" i="1" dirty="0" err="1" smtClean="0"/>
              <a:t>Quraysh</a:t>
            </a:r>
            <a:endParaRPr lang="en-US" b="1" i="1" dirty="0" smtClean="0"/>
          </a:p>
          <a:p>
            <a:r>
              <a:rPr lang="en-US" dirty="0" smtClean="0"/>
              <a:t>flanked by European Byzantine Empire to the west and Persian Empire on the east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Doctrines of Islam</a:t>
            </a:r>
            <a:endParaRPr lang="en-US" dirty="0"/>
          </a:p>
        </p:txBody>
      </p:sp>
      <p:sp>
        <p:nvSpPr>
          <p:cNvPr id="3" name="Content Placeholder 2"/>
          <p:cNvSpPr>
            <a:spLocks noGrp="1"/>
          </p:cNvSpPr>
          <p:nvPr>
            <p:ph idx="1"/>
          </p:nvPr>
        </p:nvSpPr>
        <p:spPr>
          <a:xfrm>
            <a:off x="152400" y="1066800"/>
            <a:ext cx="8991600" cy="5791200"/>
          </a:xfrm>
        </p:spPr>
        <p:txBody>
          <a:bodyPr>
            <a:normAutofit fontScale="85000" lnSpcReduction="20000"/>
          </a:bodyPr>
          <a:lstStyle/>
          <a:p>
            <a:r>
              <a:rPr lang="en-US" dirty="0" smtClean="0"/>
              <a:t>Doctrine of Book, the Quran is in Arabic</a:t>
            </a:r>
          </a:p>
          <a:p>
            <a:pPr lvl="1"/>
            <a:r>
              <a:rPr lang="en-US" dirty="0" smtClean="0"/>
              <a:t> It must be followed without reservation; no one may question its authority or study it critically</a:t>
            </a:r>
          </a:p>
          <a:p>
            <a:pPr lvl="1"/>
            <a:r>
              <a:rPr lang="en-US" dirty="0" smtClean="0"/>
              <a:t>Vast majority of Muslims don’t speak Arabic but because their language uses Arabic alphabet, they can read the Quran even though they don’t understand it</a:t>
            </a:r>
          </a:p>
          <a:p>
            <a:r>
              <a:rPr lang="en-US" dirty="0" smtClean="0"/>
              <a:t>Doctrine of the Final Judgment</a:t>
            </a:r>
          </a:p>
          <a:p>
            <a:pPr lvl="1"/>
            <a:r>
              <a:rPr lang="en-US" dirty="0" smtClean="0"/>
              <a:t>only “those who repent and believe and are righteous in act” and those who are martyrs for the faith go to paradise. Muslims have similar views as Christians regarding heaven, hell, judgment &amp; resurrection</a:t>
            </a:r>
          </a:p>
          <a:p>
            <a:r>
              <a:rPr lang="en-US" dirty="0" smtClean="0"/>
              <a:t>Doctrine of Angels and </a:t>
            </a:r>
            <a:r>
              <a:rPr lang="en-US" dirty="0" err="1" smtClean="0"/>
              <a:t>Jinns</a:t>
            </a:r>
            <a:endParaRPr lang="en-US" dirty="0" smtClean="0"/>
          </a:p>
          <a:p>
            <a:pPr lvl="1"/>
            <a:r>
              <a:rPr lang="en-US" dirty="0" smtClean="0"/>
              <a:t>mentioned as populating heaven and earth. Angels are created to do God’s bidding. </a:t>
            </a:r>
            <a:r>
              <a:rPr lang="en-US" b="1" i="1" dirty="0" err="1" smtClean="0"/>
              <a:t>Jinns</a:t>
            </a:r>
            <a:r>
              <a:rPr lang="en-US" b="1" i="1" dirty="0" smtClean="0"/>
              <a:t> </a:t>
            </a:r>
            <a:r>
              <a:rPr lang="en-US" dirty="0" smtClean="0"/>
              <a:t>are also created and some are believers but some have rebelled and turned into </a:t>
            </a:r>
            <a:r>
              <a:rPr lang="en-US" i="1" dirty="0" err="1" smtClean="0"/>
              <a:t>shaytans</a:t>
            </a:r>
            <a:r>
              <a:rPr lang="en-US" i="1" dirty="0" smtClean="0"/>
              <a:t>,</a:t>
            </a:r>
            <a:r>
              <a:rPr lang="en-US" dirty="0" smtClean="0"/>
              <a:t> lead by </a:t>
            </a:r>
            <a:r>
              <a:rPr lang="en-US" i="1" dirty="0" err="1" smtClean="0"/>
              <a:t>Iblis</a:t>
            </a:r>
            <a:r>
              <a:rPr lang="en-US" i="1" dirty="0" smtClean="0"/>
              <a:t>,</a:t>
            </a:r>
            <a:r>
              <a:rPr lang="en-US" dirty="0" smtClean="0"/>
              <a:t> who try to lead people astray and oppose the Prophet</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Pillars of Islam</a:t>
            </a:r>
            <a:endParaRPr lang="en-US" dirty="0"/>
          </a:p>
        </p:txBody>
      </p:sp>
      <p:sp>
        <p:nvSpPr>
          <p:cNvPr id="3" name="Content Placeholder 2"/>
          <p:cNvSpPr>
            <a:spLocks noGrp="1"/>
          </p:cNvSpPr>
          <p:nvPr>
            <p:ph idx="1"/>
          </p:nvPr>
        </p:nvSpPr>
        <p:spPr>
          <a:xfrm>
            <a:off x="228600" y="1219200"/>
            <a:ext cx="8915400" cy="5638800"/>
          </a:xfrm>
        </p:spPr>
        <p:txBody>
          <a:bodyPr>
            <a:normAutofit fontScale="85000" lnSpcReduction="10000"/>
          </a:bodyPr>
          <a:lstStyle/>
          <a:p>
            <a:r>
              <a:rPr lang="en-US" dirty="0" smtClean="0"/>
              <a:t>The Muslim is obligated to do very little although most sincere Muslims are very devout. The Quran specifies five or perhaps six “pillars of Islam” of practices of faith: </a:t>
            </a:r>
          </a:p>
          <a:p>
            <a:r>
              <a:rPr lang="en-US" dirty="0" smtClean="0"/>
              <a:t>1. Every Muslim must make a profession of faith (</a:t>
            </a:r>
            <a:r>
              <a:rPr lang="en-US" b="1" i="1" dirty="0" err="1" smtClean="0"/>
              <a:t>shahada</a:t>
            </a:r>
            <a:r>
              <a:rPr lang="en-US" dirty="0" smtClean="0"/>
              <a:t>): “There is no God except Allah; Muhammad is the Messenger of Allah.” </a:t>
            </a:r>
          </a:p>
          <a:p>
            <a:r>
              <a:rPr lang="en-US" dirty="0" smtClean="0"/>
              <a:t>2. Submission in prayer (</a:t>
            </a:r>
            <a:r>
              <a:rPr lang="en-US" b="1" i="1" dirty="0" err="1" smtClean="0"/>
              <a:t>rak’ah</a:t>
            </a:r>
            <a:r>
              <a:rPr lang="en-US" dirty="0" smtClean="0"/>
              <a:t>) five times a day,  if possible; prayers must be in Arabic and must be toward Mecca. </a:t>
            </a:r>
          </a:p>
          <a:p>
            <a:r>
              <a:rPr lang="en-US" dirty="0" smtClean="0"/>
              <a:t>3.  Giving of alms. </a:t>
            </a:r>
            <a:r>
              <a:rPr lang="en-US" b="1" i="1" dirty="0" err="1" smtClean="0"/>
              <a:t>Zakah</a:t>
            </a:r>
            <a:r>
              <a:rPr lang="en-US" dirty="0" smtClean="0"/>
              <a:t> is an obligatory offering of about 2½% of one’s income and </a:t>
            </a:r>
            <a:r>
              <a:rPr lang="en-US" b="1" i="1" dirty="0" err="1" smtClean="0"/>
              <a:t>Sadaqa</a:t>
            </a:r>
            <a:r>
              <a:rPr lang="en-US" dirty="0" smtClean="0"/>
              <a:t> was voluntary alms giving. A poll tax was levied against “people of the book”. All these taxes were kept by the government in a religious endowment, the “</a:t>
            </a:r>
            <a:r>
              <a:rPr lang="en-US" b="1" i="1" dirty="0" err="1" smtClean="0"/>
              <a:t>waqf</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Pillars of Islam</a:t>
            </a:r>
            <a:endParaRPr lang="en-US" dirty="0"/>
          </a:p>
        </p:txBody>
      </p:sp>
      <p:sp>
        <p:nvSpPr>
          <p:cNvPr id="3" name="Content Placeholder 2"/>
          <p:cNvSpPr>
            <a:spLocks noGrp="1"/>
          </p:cNvSpPr>
          <p:nvPr>
            <p:ph idx="1"/>
          </p:nvPr>
        </p:nvSpPr>
        <p:spPr>
          <a:xfrm>
            <a:off x="228600" y="1295400"/>
            <a:ext cx="8610600" cy="5029200"/>
          </a:xfrm>
        </p:spPr>
        <p:txBody>
          <a:bodyPr>
            <a:normAutofit fontScale="92500" lnSpcReduction="10000"/>
          </a:bodyPr>
          <a:lstStyle/>
          <a:p>
            <a:r>
              <a:rPr lang="en-US" dirty="0" smtClean="0"/>
              <a:t>4. During the month </a:t>
            </a:r>
            <a:r>
              <a:rPr lang="en-US" b="1" dirty="0" smtClean="0"/>
              <a:t>Ramadan</a:t>
            </a:r>
            <a:r>
              <a:rPr lang="en-US" dirty="0" smtClean="0"/>
              <a:t>, fasting is performed during daylight hours from dawn to dusk. </a:t>
            </a:r>
          </a:p>
          <a:p>
            <a:r>
              <a:rPr lang="en-US" dirty="0" smtClean="0"/>
              <a:t>5. Perform </a:t>
            </a:r>
            <a:r>
              <a:rPr lang="en-US" b="1" i="1" dirty="0" smtClean="0"/>
              <a:t>Hajj</a:t>
            </a:r>
            <a:r>
              <a:rPr lang="en-US" dirty="0" smtClean="0"/>
              <a:t> or “the pilgrimage” to the </a:t>
            </a:r>
            <a:r>
              <a:rPr lang="en-US" dirty="0" err="1" smtClean="0"/>
              <a:t>Ka’ba</a:t>
            </a:r>
            <a:r>
              <a:rPr lang="en-US" dirty="0" smtClean="0"/>
              <a:t> in Mecca at least once in lifetime, if possible. </a:t>
            </a:r>
          </a:p>
          <a:p>
            <a:r>
              <a:rPr lang="en-US" dirty="0" smtClean="0"/>
              <a:t>6. </a:t>
            </a:r>
            <a:r>
              <a:rPr lang="en-US" b="1" i="1" dirty="0" smtClean="0"/>
              <a:t>Jihad,</a:t>
            </a:r>
            <a:r>
              <a:rPr lang="en-US" dirty="0" smtClean="0"/>
              <a:t> some (but not all) Muslims have elevated Holy War as the sixth pillar of Islam. There are numerous references in the Quran to war and the Muslim’s duty to fight.</a:t>
            </a:r>
          </a:p>
          <a:p>
            <a:r>
              <a:rPr lang="en-US" b="1" i="1" dirty="0" err="1" smtClean="0"/>
              <a:t>Shari’a</a:t>
            </a:r>
            <a:r>
              <a:rPr lang="en-US" dirty="0" smtClean="0"/>
              <a:t> is the law of Islam derived from the Quran. It dealt largely with family matters and simple interpersonal relationships.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1600199" y="152400"/>
            <a:ext cx="6060087"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thewhitebull.files.wordpress.com/2009/11/hajj.jpg"/>
          <p:cNvPicPr>
            <a:picLocks noChangeAspect="1" noChangeArrowheads="1"/>
          </p:cNvPicPr>
          <p:nvPr/>
        </p:nvPicPr>
        <p:blipFill>
          <a:blip r:embed="rId2"/>
          <a:srcRect/>
          <a:stretch>
            <a:fillRect/>
          </a:stretch>
        </p:blipFill>
        <p:spPr bwMode="auto">
          <a:xfrm>
            <a:off x="0" y="762000"/>
            <a:ext cx="9219443" cy="6096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Islamic Law</a:t>
            </a:r>
            <a:endParaRPr lang="en-US" dirty="0"/>
          </a:p>
        </p:txBody>
      </p:sp>
      <p:sp>
        <p:nvSpPr>
          <p:cNvPr id="3" name="Content Placeholder 2"/>
          <p:cNvSpPr>
            <a:spLocks noGrp="1"/>
          </p:cNvSpPr>
          <p:nvPr>
            <p:ph idx="1"/>
          </p:nvPr>
        </p:nvSpPr>
        <p:spPr>
          <a:xfrm>
            <a:off x="0" y="990600"/>
            <a:ext cx="8915400" cy="5867400"/>
          </a:xfrm>
        </p:spPr>
        <p:txBody>
          <a:bodyPr>
            <a:normAutofit fontScale="92500" lnSpcReduction="20000"/>
          </a:bodyPr>
          <a:lstStyle/>
          <a:p>
            <a:r>
              <a:rPr lang="en-US" dirty="0" smtClean="0"/>
              <a:t>There is no hierarchy in Islam. Every Muslim is a potential teacher, leader, soldier, etc.</a:t>
            </a:r>
          </a:p>
          <a:p>
            <a:pPr lvl="1"/>
            <a:r>
              <a:rPr lang="en-US" dirty="0" smtClean="0"/>
              <a:t>some scholars of Islamic law (</a:t>
            </a:r>
            <a:r>
              <a:rPr lang="en-US" b="1" i="1" dirty="0" err="1" smtClean="0"/>
              <a:t>ulama</a:t>
            </a:r>
            <a:r>
              <a:rPr lang="en-US" dirty="0" smtClean="0"/>
              <a:t>) have become authorities and judges</a:t>
            </a:r>
          </a:p>
          <a:p>
            <a:pPr lvl="1"/>
            <a:r>
              <a:rPr lang="en-US" dirty="0" smtClean="0"/>
              <a:t>the Mosque is both the place of religious worship and court of law</a:t>
            </a:r>
          </a:p>
          <a:p>
            <a:pPr lvl="1"/>
            <a:endParaRPr lang="en-US" dirty="0" smtClean="0"/>
          </a:p>
          <a:p>
            <a:pPr lvl="1"/>
            <a:endParaRPr lang="en-US" dirty="0" smtClean="0"/>
          </a:p>
          <a:p>
            <a:pPr lvl="1"/>
            <a:endParaRPr lang="en-US" dirty="0" smtClean="0"/>
          </a:p>
          <a:p>
            <a:pPr lvl="1"/>
            <a:endParaRPr lang="en-US" dirty="0" smtClean="0"/>
          </a:p>
          <a:p>
            <a:r>
              <a:rPr lang="en-US" dirty="0" smtClean="0"/>
              <a:t>Islam makes no distinction between the state and the realm of believers and thus there does not appear in the history of Islam, the “doctrine of two swords” distinguishing a secular government from a religious leadership. </a:t>
            </a:r>
            <a:endParaRPr lang="en-US" dirty="0"/>
          </a:p>
        </p:txBody>
      </p:sp>
      <p:pic>
        <p:nvPicPr>
          <p:cNvPr id="50178" name="Picture 2" descr="http://3.bp.blogspot.com/_ayZysKuBk64/TA9juL2FT_I/AAAAAAAAAlU/30I-AeYh8s8/s1600/Saudi+shia+ulama.jpg"/>
          <p:cNvPicPr>
            <a:picLocks noChangeAspect="1" noChangeArrowheads="1"/>
          </p:cNvPicPr>
          <p:nvPr/>
        </p:nvPicPr>
        <p:blipFill>
          <a:blip r:embed="rId2"/>
          <a:srcRect/>
          <a:stretch>
            <a:fillRect/>
          </a:stretch>
        </p:blipFill>
        <p:spPr bwMode="auto">
          <a:xfrm>
            <a:off x="4648200" y="2819400"/>
            <a:ext cx="3124200" cy="2077594"/>
          </a:xfrm>
          <a:prstGeom prst="rect">
            <a:avLst/>
          </a:prstGeom>
          <a:noFill/>
        </p:spPr>
      </p:pic>
      <p:pic>
        <p:nvPicPr>
          <p:cNvPr id="50180" name="Picture 4" descr="http://www.islamicblog.co.in/wp-content/uploads/2011/05/NATIONAL-MOSQUE-DESKTOP-WALLPAPER.jpg"/>
          <p:cNvPicPr>
            <a:picLocks noChangeAspect="1" noChangeArrowheads="1"/>
          </p:cNvPicPr>
          <p:nvPr/>
        </p:nvPicPr>
        <p:blipFill>
          <a:blip r:embed="rId3"/>
          <a:srcRect/>
          <a:stretch>
            <a:fillRect/>
          </a:stretch>
        </p:blipFill>
        <p:spPr bwMode="auto">
          <a:xfrm>
            <a:off x="1676400" y="2819400"/>
            <a:ext cx="2743200" cy="2057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Islamic Law</a:t>
            </a:r>
            <a:endParaRPr lang="en-US" dirty="0"/>
          </a:p>
        </p:txBody>
      </p:sp>
      <p:sp>
        <p:nvSpPr>
          <p:cNvPr id="3" name="Content Placeholder 2"/>
          <p:cNvSpPr>
            <a:spLocks noGrp="1"/>
          </p:cNvSpPr>
          <p:nvPr>
            <p:ph idx="1"/>
          </p:nvPr>
        </p:nvSpPr>
        <p:spPr>
          <a:xfrm>
            <a:off x="228600" y="1600200"/>
            <a:ext cx="8686800" cy="5029200"/>
          </a:xfrm>
        </p:spPr>
        <p:txBody>
          <a:bodyPr>
            <a:normAutofit fontScale="85000" lnSpcReduction="10000"/>
          </a:bodyPr>
          <a:lstStyle/>
          <a:p>
            <a:r>
              <a:rPr lang="en-US" dirty="0" smtClean="0"/>
              <a:t>To the modern Muslim this presents certain problems</a:t>
            </a:r>
          </a:p>
          <a:p>
            <a:r>
              <a:rPr lang="en-US" dirty="0" smtClean="0"/>
              <a:t>First no matter how fervently Muhammad’s followers adhered to the Quran, they needed some more direct and personal counsel for the regulation of the personal lives and that of Islamic Society. </a:t>
            </a:r>
          </a:p>
          <a:p>
            <a:r>
              <a:rPr lang="en-US" dirty="0" smtClean="0"/>
              <a:t>Much of this is found in the</a:t>
            </a:r>
            <a:r>
              <a:rPr lang="en-US" b="1" dirty="0" smtClean="0"/>
              <a:t> </a:t>
            </a:r>
            <a:r>
              <a:rPr lang="en-US" b="1" i="1" dirty="0" err="1" smtClean="0"/>
              <a:t>Hadith</a:t>
            </a:r>
            <a:r>
              <a:rPr lang="en-US" b="1" dirty="0" smtClean="0"/>
              <a:t> </a:t>
            </a:r>
            <a:r>
              <a:rPr lang="en-US" dirty="0" smtClean="0"/>
              <a:t>(or “Traditions”) of the Prophet’s life. Although no Muslim considers Muhammad anything more than a man, they consider his life exemplary</a:t>
            </a:r>
          </a:p>
          <a:p>
            <a:r>
              <a:rPr lang="en-US" dirty="0" smtClean="0"/>
              <a:t>thus </a:t>
            </a:r>
            <a:r>
              <a:rPr lang="en-US" dirty="0" err="1" smtClean="0"/>
              <a:t>Hadith</a:t>
            </a:r>
            <a:r>
              <a:rPr lang="en-US" dirty="0" smtClean="0"/>
              <a:t> is an important source of moral guidance (</a:t>
            </a:r>
            <a:r>
              <a:rPr lang="en-US" dirty="0" err="1" smtClean="0"/>
              <a:t>Hadith</a:t>
            </a:r>
            <a:r>
              <a:rPr lang="en-US" dirty="0" smtClean="0"/>
              <a:t> = what would Muhammad do? or “WWMD?”).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farm5.static.flickr.com/4054/4304074048_6afb47998e_o.jpg"/>
          <p:cNvPicPr>
            <a:picLocks noChangeAspect="1" noChangeArrowheads="1"/>
          </p:cNvPicPr>
          <p:nvPr/>
        </p:nvPicPr>
        <p:blipFill>
          <a:blip r:embed="rId2"/>
          <a:srcRect/>
          <a:stretch>
            <a:fillRect/>
          </a:stretch>
        </p:blipFill>
        <p:spPr bwMode="auto">
          <a:xfrm>
            <a:off x="0" y="0"/>
            <a:ext cx="9110356" cy="6096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Mecca Taken</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dirty="0" smtClean="0"/>
              <a:t>Muhammad could not succeed in unifying the Arabian Peninsula without Mecca or the </a:t>
            </a:r>
            <a:r>
              <a:rPr lang="en-US" dirty="0" err="1" smtClean="0"/>
              <a:t>Quraysh</a:t>
            </a:r>
            <a:endParaRPr lang="en-US" dirty="0" smtClean="0"/>
          </a:p>
          <a:p>
            <a:pPr lvl="1"/>
            <a:r>
              <a:rPr lang="en-US" dirty="0" smtClean="0"/>
              <a:t>he continued a war of attrition against Mecca’s caravans</a:t>
            </a:r>
          </a:p>
          <a:p>
            <a:r>
              <a:rPr lang="en-US" dirty="0" smtClean="0"/>
              <a:t>His shift of the direction of prayer to Mecca and incorporation of pilgrimage to </a:t>
            </a:r>
            <a:r>
              <a:rPr lang="en-US" dirty="0" err="1" smtClean="0"/>
              <a:t>Ka’ba</a:t>
            </a:r>
            <a:r>
              <a:rPr lang="en-US" dirty="0" smtClean="0"/>
              <a:t>  into the new religion convinced the </a:t>
            </a:r>
            <a:r>
              <a:rPr lang="en-US" dirty="0" err="1" smtClean="0"/>
              <a:t>Meccans</a:t>
            </a:r>
            <a:r>
              <a:rPr lang="en-US" dirty="0" smtClean="0"/>
              <a:t> that they had no reason to continue the war</a:t>
            </a:r>
          </a:p>
          <a:p>
            <a:r>
              <a:rPr lang="en-US" dirty="0" smtClean="0"/>
              <a:t>in 628, they entered into a peace agreement with Muhammad at </a:t>
            </a:r>
            <a:r>
              <a:rPr lang="en-US" dirty="0" err="1" smtClean="0"/>
              <a:t>Hudaybiyah</a:t>
            </a:r>
            <a:endParaRPr lang="en-US" dirty="0" smtClean="0"/>
          </a:p>
          <a:p>
            <a:r>
              <a:rPr lang="en-US" dirty="0" smtClean="0"/>
              <a:t>2 years later, Muhammad came peaceably with his army to Mecca after two of their able generals Khalid </a:t>
            </a:r>
            <a:r>
              <a:rPr lang="en-US" dirty="0" err="1" smtClean="0"/>
              <a:t>ibn</a:t>
            </a:r>
            <a:r>
              <a:rPr lang="en-US" dirty="0" smtClean="0"/>
              <a:t>-al-</a:t>
            </a:r>
            <a:r>
              <a:rPr lang="en-US" dirty="0" err="1" smtClean="0"/>
              <a:t>Walid</a:t>
            </a:r>
            <a:r>
              <a:rPr lang="en-US" dirty="0" smtClean="0"/>
              <a:t> and </a:t>
            </a:r>
            <a:r>
              <a:rPr lang="en-US" dirty="0" err="1" smtClean="0"/>
              <a:t>Amr</a:t>
            </a:r>
            <a:r>
              <a:rPr lang="en-US" dirty="0" smtClean="0"/>
              <a:t> </a:t>
            </a:r>
            <a:r>
              <a:rPr lang="en-US" dirty="0" err="1" smtClean="0"/>
              <a:t>ibn</a:t>
            </a:r>
            <a:r>
              <a:rPr lang="en-US" dirty="0" smtClean="0"/>
              <a:t>-al-As submitted to Islam.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Purification of </a:t>
            </a:r>
            <a:r>
              <a:rPr lang="en-US" dirty="0" err="1" smtClean="0"/>
              <a:t>Ka’ba</a:t>
            </a:r>
            <a:endParaRPr lang="en-US" dirty="0"/>
          </a:p>
        </p:txBody>
      </p:sp>
      <p:sp>
        <p:nvSpPr>
          <p:cNvPr id="3" name="Content Placeholder 2"/>
          <p:cNvSpPr>
            <a:spLocks noGrp="1"/>
          </p:cNvSpPr>
          <p:nvPr>
            <p:ph idx="1"/>
          </p:nvPr>
        </p:nvSpPr>
        <p:spPr>
          <a:xfrm>
            <a:off x="228600" y="1295400"/>
            <a:ext cx="8763000" cy="4876800"/>
          </a:xfrm>
        </p:spPr>
        <p:txBody>
          <a:bodyPr>
            <a:normAutofit/>
          </a:bodyPr>
          <a:lstStyle/>
          <a:p>
            <a:r>
              <a:rPr lang="en-US" dirty="0" smtClean="0"/>
              <a:t>Muhammad entered his native city, destroyed all idols around </a:t>
            </a:r>
            <a:r>
              <a:rPr lang="en-US" dirty="0" err="1" smtClean="0"/>
              <a:t>Ka’ba</a:t>
            </a:r>
            <a:r>
              <a:rPr lang="en-US" dirty="0" smtClean="0"/>
              <a:t> and proclaimed it as forbidden to pagans</a:t>
            </a:r>
          </a:p>
          <a:p>
            <a:r>
              <a:rPr lang="en-US" dirty="0" err="1" smtClean="0"/>
              <a:t>Quraysh</a:t>
            </a:r>
            <a:r>
              <a:rPr lang="en-US" dirty="0" smtClean="0"/>
              <a:t> were delighted as their economic position was enhanced by veneration of </a:t>
            </a:r>
            <a:r>
              <a:rPr lang="en-US" dirty="0" err="1" smtClean="0"/>
              <a:t>Ka’ba</a:t>
            </a:r>
            <a:endParaRPr lang="en-US" dirty="0" smtClean="0"/>
          </a:p>
          <a:p>
            <a:r>
              <a:rPr lang="en-US" dirty="0" smtClean="0"/>
              <a:t>Muhammad was magnanimous to his fellow tribesmen, making Mecca the religious capital of Islam. He showed respect to his followers from Medina, by keeping Medina as his political capital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Before Muhammad</a:t>
            </a:r>
            <a:endParaRPr lang="en-US" dirty="0"/>
          </a:p>
        </p:txBody>
      </p:sp>
      <p:sp>
        <p:nvSpPr>
          <p:cNvPr id="3" name="Content Placeholder 2"/>
          <p:cNvSpPr>
            <a:spLocks noGrp="1"/>
          </p:cNvSpPr>
          <p:nvPr>
            <p:ph idx="1"/>
          </p:nvPr>
        </p:nvSpPr>
        <p:spPr>
          <a:xfrm>
            <a:off x="228600" y="1371600"/>
            <a:ext cx="8686800" cy="5257800"/>
          </a:xfrm>
        </p:spPr>
        <p:txBody>
          <a:bodyPr/>
          <a:lstStyle/>
          <a:p>
            <a:r>
              <a:rPr lang="en-US" dirty="0" smtClean="0"/>
              <a:t>People of Mesopotamia (Iraq, Syria, Palestine) were not unified and subject to struggles  between the rival Byzantines and the </a:t>
            </a:r>
            <a:r>
              <a:rPr lang="en-US" dirty="0" err="1" smtClean="0"/>
              <a:t>Sasanids</a:t>
            </a:r>
            <a:endParaRPr lang="en-US" dirty="0" smtClean="0"/>
          </a:p>
          <a:p>
            <a:r>
              <a:rPr lang="en-US" dirty="0" smtClean="0"/>
              <a:t>Marauding tribes and Bedouins swept through the area</a:t>
            </a:r>
          </a:p>
          <a:p>
            <a:r>
              <a:rPr lang="en-US" dirty="0" smtClean="0"/>
              <a:t>the people yearned for tranquility</a:t>
            </a:r>
          </a:p>
          <a:p>
            <a:r>
              <a:rPr lang="en-US" dirty="0" smtClean="0"/>
              <a:t>the cities of Jerusalem, Aleppo, Baghdad and Damascus were subject to frequent attack</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Mohammed kaaba 1315.jpg">
            <a:hlinkClick r:id="rId2"/>
          </p:cNvPr>
          <p:cNvPicPr>
            <a:picLocks noChangeAspect="1" noChangeArrowheads="1"/>
          </p:cNvPicPr>
          <p:nvPr/>
        </p:nvPicPr>
        <p:blipFill>
          <a:blip r:embed="rId3"/>
          <a:srcRect/>
          <a:stretch>
            <a:fillRect/>
          </a:stretch>
        </p:blipFill>
        <p:spPr bwMode="auto">
          <a:xfrm>
            <a:off x="0" y="0"/>
            <a:ext cx="9145328"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Elders of Mecca Lifting the Stone into Place 630 AD</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632 AD</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He was far from finished in his goal to unify Arabia, he continued wars of conquest</a:t>
            </a:r>
          </a:p>
          <a:p>
            <a:pPr lvl="1"/>
            <a:r>
              <a:rPr lang="en-US" dirty="0" smtClean="0"/>
              <a:t>soon tribes from other parts of Peninsula came to accept Islam: Oman, </a:t>
            </a:r>
            <a:r>
              <a:rPr lang="en-US" dirty="0" err="1" smtClean="0"/>
              <a:t>Hadramut</a:t>
            </a:r>
            <a:r>
              <a:rPr lang="en-US" dirty="0" smtClean="0"/>
              <a:t> and Yemen</a:t>
            </a:r>
          </a:p>
          <a:p>
            <a:pPr lvl="1"/>
            <a:r>
              <a:rPr lang="en-US" dirty="0" smtClean="0"/>
              <a:t>the ceremony was simple: verbal confession en masse and payment of </a:t>
            </a:r>
            <a:r>
              <a:rPr lang="en-US" i="1" dirty="0" err="1" smtClean="0"/>
              <a:t>Zakah</a:t>
            </a:r>
            <a:r>
              <a:rPr lang="en-US" dirty="0" smtClean="0"/>
              <a:t> (alms)</a:t>
            </a:r>
          </a:p>
          <a:p>
            <a:pPr lvl="1"/>
            <a:r>
              <a:rPr lang="en-US" dirty="0" smtClean="0"/>
              <a:t>whether this was sincere conviction or expediency is uncertain</a:t>
            </a:r>
          </a:p>
          <a:p>
            <a:r>
              <a:rPr lang="en-US" dirty="0" smtClean="0"/>
              <a:t>10 years after </a:t>
            </a:r>
            <a:r>
              <a:rPr lang="en-US" dirty="0" err="1" smtClean="0"/>
              <a:t>Hijra</a:t>
            </a:r>
            <a:r>
              <a:rPr lang="en-US" dirty="0" smtClean="0"/>
              <a:t>, Muhammad made his last pilgrimage to Mecca, made a “Farewell Address” as lord of Arabia. In another 3 months, he was died in the arms of his favorite wife </a:t>
            </a:r>
            <a:r>
              <a:rPr lang="en-US" dirty="0" err="1" smtClean="0"/>
              <a:t>Ayisha</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The Problem of Succession</a:t>
            </a:r>
            <a:endParaRPr lang="en-US" dirty="0"/>
          </a:p>
        </p:txBody>
      </p:sp>
      <p:sp>
        <p:nvSpPr>
          <p:cNvPr id="3" name="Content Placeholder 2"/>
          <p:cNvSpPr>
            <a:spLocks noGrp="1"/>
          </p:cNvSpPr>
          <p:nvPr>
            <p:ph idx="1"/>
          </p:nvPr>
        </p:nvSpPr>
        <p:spPr>
          <a:xfrm>
            <a:off x="152400" y="1066800"/>
            <a:ext cx="8991600" cy="5791200"/>
          </a:xfrm>
        </p:spPr>
        <p:txBody>
          <a:bodyPr>
            <a:normAutofit fontScale="77500" lnSpcReduction="20000"/>
          </a:bodyPr>
          <a:lstStyle/>
          <a:p>
            <a:r>
              <a:rPr lang="en-US" dirty="0" smtClean="0"/>
              <a:t>Muhammad left to the Arab a religious identity which unified previously warring factions but there is no evidence that he ever intended his message to go beyond Arabia.</a:t>
            </a:r>
          </a:p>
          <a:p>
            <a:r>
              <a:rPr lang="en-US" dirty="0" smtClean="0"/>
              <a:t>He made no claim to infallibility: “I am a man like you” </a:t>
            </a:r>
          </a:p>
          <a:p>
            <a:r>
              <a:rPr lang="en-US" dirty="0" smtClean="0"/>
              <a:t>yet his inspiring personality invoked his followers to study every detail of his conduct and wisdom for years to come </a:t>
            </a:r>
          </a:p>
          <a:p>
            <a:r>
              <a:rPr lang="en-US" dirty="0" smtClean="0"/>
              <a:t>Although he left behind clear doctrine and goals </a:t>
            </a:r>
            <a:r>
              <a:rPr lang="en-US" u="sng" dirty="0" smtClean="0"/>
              <a:t>he had no heir</a:t>
            </a:r>
            <a:r>
              <a:rPr lang="en-US" dirty="0" smtClean="0"/>
              <a:t>. Both his male children died. </a:t>
            </a:r>
          </a:p>
          <a:p>
            <a:r>
              <a:rPr lang="en-US" dirty="0" smtClean="0"/>
              <a:t>The first successor (</a:t>
            </a:r>
            <a:r>
              <a:rPr lang="en-US" b="1" i="1" dirty="0" smtClean="0"/>
              <a:t>Caliph</a:t>
            </a:r>
            <a:r>
              <a:rPr lang="en-US" dirty="0" smtClean="0"/>
              <a:t>) was chosen by the leading members of the Islamic community in Medina. </a:t>
            </a:r>
          </a:p>
          <a:p>
            <a:pPr lvl="1"/>
            <a:r>
              <a:rPr lang="en-US" dirty="0" smtClean="0"/>
              <a:t>as the elders of Medina were about to name a successor, the </a:t>
            </a:r>
            <a:r>
              <a:rPr lang="en-US" dirty="0" err="1" smtClean="0"/>
              <a:t>Quraysh</a:t>
            </a:r>
            <a:r>
              <a:rPr lang="en-US" dirty="0" smtClean="0"/>
              <a:t> showed up. There was a scuffle and the one selected lay dead. “God killed him” </a:t>
            </a:r>
            <a:r>
              <a:rPr lang="en-US" dirty="0" err="1" smtClean="0"/>
              <a:t>excaimed</a:t>
            </a:r>
            <a:r>
              <a:rPr lang="en-US" dirty="0" smtClean="0"/>
              <a:t> one of the </a:t>
            </a:r>
            <a:r>
              <a:rPr lang="en-US" dirty="0" err="1" smtClean="0"/>
              <a:t>Quraysh</a:t>
            </a:r>
            <a:endParaRPr lang="en-US" dirty="0" smtClean="0"/>
          </a:p>
          <a:p>
            <a:pPr lvl="1"/>
            <a:r>
              <a:rPr lang="en-US" dirty="0" smtClean="0"/>
              <a:t>Muhammad’s aging father-in-law, </a:t>
            </a:r>
            <a:r>
              <a:rPr lang="en-US" b="1" i="1" dirty="0" smtClean="0"/>
              <a:t>Abu </a:t>
            </a:r>
            <a:r>
              <a:rPr lang="en-US" b="1" i="1" dirty="0" err="1" smtClean="0"/>
              <a:t>Bakr</a:t>
            </a:r>
            <a:r>
              <a:rPr lang="en-US" dirty="0" smtClean="0"/>
              <a:t>, was selected, the elders gladly agreed</a:t>
            </a:r>
          </a:p>
          <a:p>
            <a:pPr lvl="1"/>
            <a:r>
              <a:rPr lang="en-US" dirty="0" smtClean="0"/>
              <a:t>As the oldest Muslim and a leader of the </a:t>
            </a:r>
            <a:r>
              <a:rPr lang="en-US" dirty="0" err="1" smtClean="0"/>
              <a:t>Quraysh</a:t>
            </a:r>
            <a:r>
              <a:rPr lang="en-US" dirty="0" smtClean="0"/>
              <a:t>, he was the natural choice to succeed the Prophet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3810000" cy="1143000"/>
          </a:xfrm>
        </p:spPr>
        <p:txBody>
          <a:bodyPr>
            <a:normAutofit/>
          </a:bodyPr>
          <a:lstStyle/>
          <a:p>
            <a:r>
              <a:rPr lang="en-US" dirty="0" smtClean="0"/>
              <a:t>Abu </a:t>
            </a:r>
            <a:r>
              <a:rPr lang="en-US" dirty="0" err="1" smtClean="0"/>
              <a:t>Bakr</a:t>
            </a:r>
            <a:endParaRPr lang="en-US" dirty="0"/>
          </a:p>
        </p:txBody>
      </p:sp>
      <p:sp>
        <p:nvSpPr>
          <p:cNvPr id="3" name="Content Placeholder 2"/>
          <p:cNvSpPr>
            <a:spLocks noGrp="1"/>
          </p:cNvSpPr>
          <p:nvPr>
            <p:ph idx="1"/>
          </p:nvPr>
        </p:nvSpPr>
        <p:spPr>
          <a:xfrm>
            <a:off x="3810000" y="533400"/>
            <a:ext cx="5334000" cy="6324600"/>
          </a:xfrm>
        </p:spPr>
        <p:txBody>
          <a:bodyPr>
            <a:normAutofit fontScale="70000" lnSpcReduction="20000"/>
          </a:bodyPr>
          <a:lstStyle/>
          <a:p>
            <a:r>
              <a:rPr lang="en-US" dirty="0" smtClean="0"/>
              <a:t>Muhammad preferred Abu </a:t>
            </a:r>
            <a:r>
              <a:rPr lang="en-US" dirty="0" err="1" smtClean="0"/>
              <a:t>Bakr</a:t>
            </a:r>
            <a:r>
              <a:rPr lang="en-US" dirty="0" smtClean="0"/>
              <a:t> to lead the Muslims in prayer while he was ill. </a:t>
            </a:r>
          </a:p>
          <a:p>
            <a:r>
              <a:rPr lang="en-US" dirty="0" smtClean="0"/>
              <a:t>Upon Muhammad's death, it was Abu </a:t>
            </a:r>
            <a:r>
              <a:rPr lang="en-US" dirty="0" err="1" smtClean="0"/>
              <a:t>Bakr</a:t>
            </a:r>
            <a:r>
              <a:rPr lang="en-US" dirty="0" smtClean="0"/>
              <a:t> who demonstrated sagacity to keep the ranks of the Muslims together. Muhammad had not left behind a clear will on who would succeed him. </a:t>
            </a:r>
          </a:p>
          <a:p>
            <a:r>
              <a:rPr lang="en-US" dirty="0" smtClean="0"/>
              <a:t>There was dissension between the two original tribes of Medina, regarding who would become the ruler over the Muslims after Muhammad. This even led to drawing of swords between them. Abu </a:t>
            </a:r>
            <a:r>
              <a:rPr lang="en-US" dirty="0" err="1" smtClean="0"/>
              <a:t>Bakr</a:t>
            </a:r>
            <a:r>
              <a:rPr lang="en-US" dirty="0" smtClean="0"/>
              <a:t> rushed to the spot where the dispute almost turned bloody, and delivered his famous speech to show the path of unity between the Muslims and declared that </a:t>
            </a:r>
            <a:r>
              <a:rPr lang="en-US" dirty="0" err="1" smtClean="0"/>
              <a:t>Umar</a:t>
            </a:r>
            <a:r>
              <a:rPr lang="en-US" dirty="0" smtClean="0"/>
              <a:t> should become the first caliph. </a:t>
            </a:r>
          </a:p>
          <a:p>
            <a:r>
              <a:rPr lang="en-US" dirty="0" smtClean="0"/>
              <a:t>In turn, </a:t>
            </a:r>
            <a:r>
              <a:rPr lang="en-US" dirty="0" err="1" smtClean="0"/>
              <a:t>Umar</a:t>
            </a:r>
            <a:r>
              <a:rPr lang="en-US" dirty="0" smtClean="0"/>
              <a:t> declared his allegiance to Abu </a:t>
            </a:r>
            <a:r>
              <a:rPr lang="en-US" dirty="0" err="1" smtClean="0"/>
              <a:t>Bakr</a:t>
            </a:r>
            <a:r>
              <a:rPr lang="en-US" dirty="0" smtClean="0"/>
              <a:t> saying that there is no better man amongst the Muslims after Muhammad.</a:t>
            </a:r>
            <a:endParaRPr lang="en-US" dirty="0"/>
          </a:p>
        </p:txBody>
      </p:sp>
      <p:pic>
        <p:nvPicPr>
          <p:cNvPr id="4" name="Picture 2" descr="File:Abu Bakr stops Meccan Mob.jpg">
            <a:hlinkClick r:id="rId2"/>
          </p:cNvPr>
          <p:cNvPicPr>
            <a:picLocks noChangeAspect="1" noChangeArrowheads="1"/>
          </p:cNvPicPr>
          <p:nvPr/>
        </p:nvPicPr>
        <p:blipFill>
          <a:blip r:embed="rId3"/>
          <a:srcRect/>
          <a:stretch>
            <a:fillRect/>
          </a:stretch>
        </p:blipFill>
        <p:spPr bwMode="auto">
          <a:xfrm>
            <a:off x="0" y="2133600"/>
            <a:ext cx="3850386" cy="4724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 </a:t>
            </a:r>
            <a:r>
              <a:rPr lang="en-US" dirty="0" err="1" smtClean="0"/>
              <a:t>Bakr</a:t>
            </a:r>
            <a:r>
              <a:rPr lang="en-US" dirty="0" smtClean="0"/>
              <a:t>, the First Caliph</a:t>
            </a:r>
            <a:endParaRPr lang="en-US" dirty="0"/>
          </a:p>
        </p:txBody>
      </p:sp>
      <p:sp>
        <p:nvSpPr>
          <p:cNvPr id="3" name="Content Placeholder 2"/>
          <p:cNvSpPr>
            <a:spLocks noGrp="1"/>
          </p:cNvSpPr>
          <p:nvPr>
            <p:ph idx="1"/>
          </p:nvPr>
        </p:nvSpPr>
        <p:spPr>
          <a:xfrm>
            <a:off x="228600" y="1600200"/>
            <a:ext cx="8610600" cy="4953000"/>
          </a:xfrm>
        </p:spPr>
        <p:txBody>
          <a:bodyPr>
            <a:normAutofit fontScale="85000" lnSpcReduction="20000"/>
          </a:bodyPr>
          <a:lstStyle/>
          <a:p>
            <a:r>
              <a:rPr lang="en-US" dirty="0" smtClean="0"/>
              <a:t>Abu </a:t>
            </a:r>
            <a:r>
              <a:rPr lang="en-US" dirty="0" err="1" smtClean="0"/>
              <a:t>Bakr</a:t>
            </a:r>
            <a:r>
              <a:rPr lang="en-US" dirty="0" smtClean="0"/>
              <a:t> was in his seventies when he became the first </a:t>
            </a:r>
            <a:r>
              <a:rPr lang="en-US" i="1" dirty="0" smtClean="0"/>
              <a:t>Caliph</a:t>
            </a:r>
            <a:r>
              <a:rPr lang="en-US" dirty="0" smtClean="0"/>
              <a:t> (successor)</a:t>
            </a:r>
          </a:p>
          <a:p>
            <a:r>
              <a:rPr lang="en-US" dirty="0" smtClean="0"/>
              <a:t>During his short reign of two years, the </a:t>
            </a:r>
            <a:r>
              <a:rPr lang="en-US" dirty="0" err="1" smtClean="0"/>
              <a:t>Meccans</a:t>
            </a:r>
            <a:r>
              <a:rPr lang="en-US" dirty="0" smtClean="0"/>
              <a:t> waged war on the rest of Arabia. </a:t>
            </a:r>
          </a:p>
          <a:p>
            <a:r>
              <a:rPr lang="en-US" dirty="0" smtClean="0"/>
              <a:t>Abu </a:t>
            </a:r>
            <a:r>
              <a:rPr lang="en-US" dirty="0" err="1" smtClean="0"/>
              <a:t>Bakr</a:t>
            </a:r>
            <a:r>
              <a:rPr lang="en-US" dirty="0" smtClean="0"/>
              <a:t> had a brilliant general </a:t>
            </a:r>
            <a:r>
              <a:rPr lang="en-US" b="1" dirty="0" smtClean="0"/>
              <a:t>Khalid </a:t>
            </a:r>
            <a:r>
              <a:rPr lang="en-US" b="1" dirty="0" err="1" smtClean="0"/>
              <a:t>ibn-Walid</a:t>
            </a:r>
            <a:r>
              <a:rPr lang="en-US" b="1" dirty="0" smtClean="0"/>
              <a:t> </a:t>
            </a:r>
            <a:r>
              <a:rPr lang="en-US" dirty="0" smtClean="0"/>
              <a:t>that subdued the tribes of the Arabian Peninsula by the time Abu </a:t>
            </a:r>
            <a:r>
              <a:rPr lang="en-US" dirty="0" err="1" smtClean="0"/>
              <a:t>Bakr</a:t>
            </a:r>
            <a:r>
              <a:rPr lang="en-US" dirty="0" smtClean="0"/>
              <a:t> was on his death bed. </a:t>
            </a:r>
          </a:p>
          <a:p>
            <a:r>
              <a:rPr lang="en-US" dirty="0" smtClean="0"/>
              <a:t>Abu </a:t>
            </a:r>
            <a:r>
              <a:rPr lang="en-US" dirty="0" err="1" smtClean="0"/>
              <a:t>Bakr</a:t>
            </a:r>
            <a:r>
              <a:rPr lang="en-US" dirty="0" smtClean="0"/>
              <a:t> named his closest advisor </a:t>
            </a:r>
            <a:r>
              <a:rPr lang="en-US" b="1" dirty="0" err="1" smtClean="0"/>
              <a:t>Umar</a:t>
            </a:r>
            <a:r>
              <a:rPr lang="en-US" dirty="0" smtClean="0"/>
              <a:t> as his successor so that there would be no struggle after his death. </a:t>
            </a:r>
          </a:p>
          <a:p>
            <a:r>
              <a:rPr lang="en-US" dirty="0" err="1" smtClean="0"/>
              <a:t>Umar</a:t>
            </a:r>
            <a:r>
              <a:rPr lang="en-US" dirty="0" smtClean="0"/>
              <a:t> was young (43), energetic and, as the St. Paul of Islam, eager to spread the faith. General Khalid had already advanced into Syria when </a:t>
            </a:r>
            <a:r>
              <a:rPr lang="en-US" dirty="0" err="1" smtClean="0"/>
              <a:t>Umar</a:t>
            </a:r>
            <a:r>
              <a:rPr lang="en-US" dirty="0" smtClean="0"/>
              <a:t> became the caliph and the combination was unstoppable.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Abu </a:t>
            </a:r>
            <a:r>
              <a:rPr lang="en-US" dirty="0" err="1" smtClean="0"/>
              <a:t>Bakr’s</a:t>
            </a:r>
            <a:r>
              <a:rPr lang="en-US" dirty="0" smtClean="0"/>
              <a:t> Legacy</a:t>
            </a:r>
            <a:endParaRPr lang="en-US" dirty="0"/>
          </a:p>
        </p:txBody>
      </p:sp>
      <p:sp>
        <p:nvSpPr>
          <p:cNvPr id="3" name="Content Placeholder 2"/>
          <p:cNvSpPr>
            <a:spLocks noGrp="1"/>
          </p:cNvSpPr>
          <p:nvPr>
            <p:ph idx="1"/>
          </p:nvPr>
        </p:nvSpPr>
        <p:spPr>
          <a:xfrm>
            <a:off x="4419600" y="1066800"/>
            <a:ext cx="4572000" cy="5562600"/>
          </a:xfrm>
        </p:spPr>
        <p:txBody>
          <a:bodyPr>
            <a:normAutofit fontScale="70000" lnSpcReduction="20000"/>
          </a:bodyPr>
          <a:lstStyle/>
          <a:p>
            <a:r>
              <a:rPr lang="en-US" dirty="0" smtClean="0"/>
              <a:t>Though the period of his caliphate covers only two years, two months and fifteen days, it included successful invasions of the two most powerful empires of the time: the Sassanid Empire and Byzantine Empire.</a:t>
            </a:r>
          </a:p>
          <a:p>
            <a:r>
              <a:rPr lang="en-US" dirty="0" smtClean="0"/>
              <a:t>Abu </a:t>
            </a:r>
            <a:r>
              <a:rPr lang="en-US" dirty="0" err="1" smtClean="0"/>
              <a:t>Bakr</a:t>
            </a:r>
            <a:r>
              <a:rPr lang="en-US" dirty="0" smtClean="0"/>
              <a:t> had the distinction of being the first Caliph in the history of Islam and also the first Caliph to nominate a successor. </a:t>
            </a:r>
          </a:p>
          <a:p>
            <a:r>
              <a:rPr lang="en-US" dirty="0" smtClean="0"/>
              <a:t>He was the only Caliph in the history of Islam who refunded to the state treasury at the time of his death the entire amount of the allowance that he had drawn during the period of his caliphate</a:t>
            </a:r>
          </a:p>
          <a:p>
            <a:endParaRPr lang="en-US" dirty="0"/>
          </a:p>
        </p:txBody>
      </p:sp>
      <p:pic>
        <p:nvPicPr>
          <p:cNvPr id="60419" name="Picture 3"/>
          <p:cNvPicPr>
            <a:picLocks noChangeAspect="1" noChangeArrowheads="1"/>
          </p:cNvPicPr>
          <p:nvPr/>
        </p:nvPicPr>
        <p:blipFill>
          <a:blip r:embed="rId2"/>
          <a:srcRect/>
          <a:stretch>
            <a:fillRect/>
          </a:stretch>
        </p:blipFill>
        <p:spPr bwMode="auto">
          <a:xfrm>
            <a:off x="-1" y="1524000"/>
            <a:ext cx="440997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Under </a:t>
            </a:r>
            <a:r>
              <a:rPr lang="en-US" dirty="0" err="1" smtClean="0"/>
              <a:t>Umar</a:t>
            </a:r>
            <a:r>
              <a:rPr lang="en-US" dirty="0" smtClean="0"/>
              <a:t>, Second Caliph</a:t>
            </a:r>
            <a:endParaRPr lang="en-US" dirty="0"/>
          </a:p>
        </p:txBody>
      </p:sp>
      <p:sp>
        <p:nvSpPr>
          <p:cNvPr id="3" name="Content Placeholder 2"/>
          <p:cNvSpPr>
            <a:spLocks noGrp="1"/>
          </p:cNvSpPr>
          <p:nvPr>
            <p:ph sz="half" idx="1"/>
          </p:nvPr>
        </p:nvSpPr>
        <p:spPr>
          <a:xfrm>
            <a:off x="0" y="990600"/>
            <a:ext cx="9144000" cy="3505201"/>
          </a:xfrm>
        </p:spPr>
        <p:txBody>
          <a:bodyPr>
            <a:normAutofit fontScale="92500" lnSpcReduction="20000"/>
          </a:bodyPr>
          <a:lstStyle/>
          <a:p>
            <a:r>
              <a:rPr lang="en-US" dirty="0" smtClean="0"/>
              <a:t>Without Islam, there was no cohesion between the various Arab tribes and </a:t>
            </a:r>
            <a:r>
              <a:rPr lang="en-US" dirty="0" err="1" smtClean="0"/>
              <a:t>Umar</a:t>
            </a:r>
            <a:r>
              <a:rPr lang="en-US" dirty="0" smtClean="0"/>
              <a:t> supplied the same charisma of faith that the Prophet exhibited.</a:t>
            </a:r>
          </a:p>
          <a:p>
            <a:r>
              <a:rPr lang="en-US" dirty="0" smtClean="0"/>
              <a:t> In the mind of every Arab Muslim from the top commander down to the lowest soldier was Allah, Muhammad, the glory of war, booty, tribute, martyrdom and paradise all in one indivisible package!</a:t>
            </a:r>
          </a:p>
          <a:p>
            <a:r>
              <a:rPr lang="en-US" dirty="0" smtClean="0"/>
              <a:t>It was under military leadership  of </a:t>
            </a:r>
            <a:r>
              <a:rPr lang="en-US" b="1" dirty="0" smtClean="0"/>
              <a:t>Khalid </a:t>
            </a:r>
            <a:r>
              <a:rPr lang="en-US" b="1" dirty="0" err="1" smtClean="0"/>
              <a:t>ibn</a:t>
            </a:r>
            <a:r>
              <a:rPr lang="en-US" b="1" dirty="0" smtClean="0"/>
              <a:t> al-</a:t>
            </a:r>
            <a:r>
              <a:rPr lang="en-US" b="1" dirty="0" err="1" smtClean="0"/>
              <a:t>Walid</a:t>
            </a:r>
            <a:r>
              <a:rPr lang="en-US" b="1" dirty="0" smtClean="0"/>
              <a:t> </a:t>
            </a:r>
            <a:r>
              <a:rPr lang="en-US" dirty="0" smtClean="0"/>
              <a:t>that Arabia, for the first time in history, was united under a single political entity, the Caliphate.</a:t>
            </a:r>
            <a:endParaRPr lang="en-US" dirty="0"/>
          </a:p>
        </p:txBody>
      </p:sp>
      <p:sp>
        <p:nvSpPr>
          <p:cNvPr id="5" name="Content Placeholder 4"/>
          <p:cNvSpPr>
            <a:spLocks noGrp="1"/>
          </p:cNvSpPr>
          <p:nvPr>
            <p:ph sz="half" idx="2"/>
          </p:nvPr>
        </p:nvSpPr>
        <p:spPr>
          <a:xfrm>
            <a:off x="0" y="4572000"/>
            <a:ext cx="7162800" cy="2286000"/>
          </a:xfrm>
        </p:spPr>
        <p:txBody>
          <a:bodyPr>
            <a:normAutofit fontScale="92500" lnSpcReduction="20000"/>
          </a:bodyPr>
          <a:lstStyle/>
          <a:p>
            <a:r>
              <a:rPr lang="en-US" dirty="0" smtClean="0"/>
              <a:t>He was victorious in over a hundred battles, against the numerically superior forces of the Byzantine-Roman Empire, Sassanid-Persian Empire, and their allies, in addition to other Arab tribes.</a:t>
            </a:r>
            <a:endParaRPr lang="en-US" dirty="0"/>
          </a:p>
        </p:txBody>
      </p:sp>
      <p:pic>
        <p:nvPicPr>
          <p:cNvPr id="33794" name="Picture 2" descr="http://www.artq.net/artImages/15/RLNQ54189331083031815.jpg"/>
          <p:cNvPicPr>
            <a:picLocks noChangeAspect="1" noChangeArrowheads="1"/>
          </p:cNvPicPr>
          <p:nvPr/>
        </p:nvPicPr>
        <p:blipFill>
          <a:blip r:embed="rId2"/>
          <a:srcRect/>
          <a:stretch>
            <a:fillRect/>
          </a:stretch>
        </p:blipFill>
        <p:spPr bwMode="auto">
          <a:xfrm>
            <a:off x="7030721" y="4419600"/>
            <a:ext cx="2113279" cy="243839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dirty="0" smtClean="0"/>
              <a:t>Establishing the Empire of Islam</a:t>
            </a:r>
            <a:endParaRPr lang="en-US" dirty="0"/>
          </a:p>
        </p:txBody>
      </p:sp>
      <p:sp>
        <p:nvSpPr>
          <p:cNvPr id="3" name="Content Placeholder 2"/>
          <p:cNvSpPr>
            <a:spLocks noGrp="1"/>
          </p:cNvSpPr>
          <p:nvPr>
            <p:ph idx="1"/>
          </p:nvPr>
        </p:nvSpPr>
        <p:spPr>
          <a:xfrm>
            <a:off x="228600" y="1219200"/>
            <a:ext cx="8915400" cy="5334000"/>
          </a:xfrm>
        </p:spPr>
        <p:txBody>
          <a:bodyPr>
            <a:normAutofit fontScale="85000" lnSpcReduction="10000"/>
          </a:bodyPr>
          <a:lstStyle/>
          <a:p>
            <a:r>
              <a:rPr lang="en-US" dirty="0" smtClean="0"/>
              <a:t>Arabia lay sandwiched between two ancient empires: the Byzantine (Orthodox Christian) to the west and </a:t>
            </a:r>
            <a:r>
              <a:rPr lang="en-US" dirty="0" err="1" smtClean="0"/>
              <a:t>Sasanid</a:t>
            </a:r>
            <a:r>
              <a:rPr lang="en-US" dirty="0" smtClean="0"/>
              <a:t> (Persian) to the east</a:t>
            </a:r>
          </a:p>
          <a:p>
            <a:r>
              <a:rPr lang="en-US" dirty="0" smtClean="0"/>
              <a:t>The capitol of Byzantium was in </a:t>
            </a:r>
            <a:r>
              <a:rPr lang="en-US" b="1" dirty="0" smtClean="0"/>
              <a:t>Constantinople</a:t>
            </a:r>
            <a:r>
              <a:rPr lang="en-US" dirty="0" smtClean="0"/>
              <a:t> of Asia Minor and of the </a:t>
            </a:r>
            <a:r>
              <a:rPr lang="en-US" dirty="0" err="1" smtClean="0"/>
              <a:t>Sasanid</a:t>
            </a:r>
            <a:r>
              <a:rPr lang="en-US" dirty="0" smtClean="0"/>
              <a:t> </a:t>
            </a:r>
            <a:r>
              <a:rPr lang="en-US" b="1" i="1" dirty="0" smtClean="0"/>
              <a:t>Shah</a:t>
            </a:r>
            <a:r>
              <a:rPr lang="en-US" dirty="0" smtClean="0"/>
              <a:t> in </a:t>
            </a:r>
            <a:r>
              <a:rPr lang="en-US" b="1" dirty="0" smtClean="0"/>
              <a:t>Ctesiphon </a:t>
            </a:r>
            <a:r>
              <a:rPr lang="en-US" dirty="0" smtClean="0"/>
              <a:t>(Ezra 8:17)</a:t>
            </a:r>
            <a:endParaRPr lang="en-US" b="1" dirty="0" smtClean="0"/>
          </a:p>
          <a:p>
            <a:r>
              <a:rPr lang="en-US" dirty="0" smtClean="0"/>
              <a:t>Upon these two war-weary empires fell the invigorated and seasoned armies of Islam</a:t>
            </a:r>
          </a:p>
          <a:p>
            <a:r>
              <a:rPr lang="en-US" dirty="0" smtClean="0"/>
              <a:t>In four short years, Khalid had succeeded in taking all the cities of Mesopotamia, including Damascus and Jerusalem, forcing the Byzantine emperor to leave all of Syria and Palestine in the hands of the Muslims.</a:t>
            </a:r>
          </a:p>
          <a:p>
            <a:r>
              <a:rPr lang="en-US" dirty="0" smtClean="0"/>
              <a:t>by 642, the Muslims had taken Alexandria and all of Egypt</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2" name="Picture 10" descr="http://www.fravahr.org/IMG/gif/Anbar_map.gif"/>
          <p:cNvPicPr>
            <a:picLocks noChangeAspect="1" noChangeArrowheads="1"/>
          </p:cNvPicPr>
          <p:nvPr/>
        </p:nvPicPr>
        <p:blipFill>
          <a:blip r:embed="rId2"/>
          <a:srcRect/>
          <a:stretch>
            <a:fillRect/>
          </a:stretch>
        </p:blipFill>
        <p:spPr bwMode="auto">
          <a:xfrm>
            <a:off x="0" y="152400"/>
            <a:ext cx="9131030" cy="6705600"/>
          </a:xfrm>
          <a:prstGeom prst="rect">
            <a:avLst/>
          </a:prstGeom>
          <a:noFill/>
        </p:spPr>
      </p:pic>
      <p:pic>
        <p:nvPicPr>
          <p:cNvPr id="44038" name="Picture 6" descr="http://www.irandefence.net/attachment.php?attachmentid=24817&amp;d=1218180861"/>
          <p:cNvPicPr>
            <a:picLocks noChangeAspect="1" noChangeArrowheads="1"/>
          </p:cNvPicPr>
          <p:nvPr/>
        </p:nvPicPr>
        <p:blipFill>
          <a:blip r:embed="rId3"/>
          <a:srcRect/>
          <a:stretch>
            <a:fillRect/>
          </a:stretch>
        </p:blipFill>
        <p:spPr bwMode="auto">
          <a:xfrm>
            <a:off x="43879" y="2667000"/>
            <a:ext cx="9100121"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2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dirty="0" smtClean="0"/>
              <a:t>Establishing the Empire of Islam</a:t>
            </a:r>
            <a:endParaRPr lang="en-US" dirty="0"/>
          </a:p>
        </p:txBody>
      </p:sp>
      <p:sp>
        <p:nvSpPr>
          <p:cNvPr id="3" name="Content Placeholder 2"/>
          <p:cNvSpPr>
            <a:spLocks noGrp="1"/>
          </p:cNvSpPr>
          <p:nvPr>
            <p:ph idx="1"/>
          </p:nvPr>
        </p:nvSpPr>
        <p:spPr>
          <a:xfrm>
            <a:off x="228600" y="1219200"/>
            <a:ext cx="8915400" cy="5334000"/>
          </a:xfrm>
        </p:spPr>
        <p:txBody>
          <a:bodyPr>
            <a:normAutofit fontScale="92500"/>
          </a:bodyPr>
          <a:lstStyle/>
          <a:p>
            <a:r>
              <a:rPr lang="en-US" dirty="0" smtClean="0"/>
              <a:t>To the people of Mesopotamia, after centuries of intolerance and oppression from their shifting masters, the theologically uncomplicated belief in Allah was like a breath of fresh air.</a:t>
            </a:r>
          </a:p>
          <a:p>
            <a:r>
              <a:rPr lang="en-US" dirty="0" smtClean="0"/>
              <a:t>Inhabitants of what is present day Syria, Palestine and Egypt were subdued and willingly became Muslims. Here empires come and go: Assyrian, Babylonian, Jewish, Persian, Greek, Roman, Byzantine</a:t>
            </a:r>
          </a:p>
          <a:p>
            <a:r>
              <a:rPr lang="en-US" dirty="0" smtClean="0"/>
              <a:t>They took on the Arabic language and this they remember with pride for the victory of Islam in their people’s history.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calgary.ca/applied_history/tutor/imageislam/preislam.gif"/>
          <p:cNvPicPr>
            <a:picLocks noChangeAspect="1" noChangeArrowheads="1"/>
          </p:cNvPicPr>
          <p:nvPr/>
        </p:nvPicPr>
        <p:blipFill>
          <a:blip r:embed="rId2"/>
          <a:srcRect/>
          <a:stretch>
            <a:fillRect/>
          </a:stretch>
        </p:blipFill>
        <p:spPr bwMode="auto">
          <a:xfrm>
            <a:off x="0" y="1"/>
            <a:ext cx="881491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a:bodyPr>
          <a:lstStyle/>
          <a:p>
            <a:r>
              <a:rPr lang="en-US" dirty="0" smtClean="0"/>
              <a:t>Establishing the Empire of Islam</a:t>
            </a:r>
            <a:endParaRPr lang="en-US" dirty="0"/>
          </a:p>
        </p:txBody>
      </p:sp>
      <p:sp>
        <p:nvSpPr>
          <p:cNvPr id="3" name="Content Placeholder 2"/>
          <p:cNvSpPr>
            <a:spLocks noGrp="1"/>
          </p:cNvSpPr>
          <p:nvPr>
            <p:ph idx="1"/>
          </p:nvPr>
        </p:nvSpPr>
        <p:spPr>
          <a:xfrm>
            <a:off x="228600" y="990600"/>
            <a:ext cx="8915400" cy="5867400"/>
          </a:xfrm>
        </p:spPr>
        <p:txBody>
          <a:bodyPr>
            <a:normAutofit fontScale="85000" lnSpcReduction="20000"/>
          </a:bodyPr>
          <a:lstStyle/>
          <a:p>
            <a:r>
              <a:rPr lang="en-US" dirty="0" smtClean="0"/>
              <a:t>Not so with the Persians: having been masters, they became resentful servants</a:t>
            </a:r>
          </a:p>
          <a:p>
            <a:r>
              <a:rPr lang="en-US" dirty="0" smtClean="0"/>
              <a:t>The Muslim Arab general, </a:t>
            </a:r>
            <a:r>
              <a:rPr lang="en-US" b="1" dirty="0" err="1" smtClean="0"/>
              <a:t>Sa’d</a:t>
            </a:r>
            <a:r>
              <a:rPr lang="en-US" b="1" dirty="0" smtClean="0"/>
              <a:t> </a:t>
            </a:r>
            <a:r>
              <a:rPr lang="en-US" b="1" dirty="0" err="1" smtClean="0"/>
              <a:t>ibn</a:t>
            </a:r>
            <a:r>
              <a:rPr lang="en-US" b="1" dirty="0" smtClean="0"/>
              <a:t> </a:t>
            </a:r>
            <a:r>
              <a:rPr lang="en-US" b="1" dirty="0" err="1" smtClean="0"/>
              <a:t>Waqqas</a:t>
            </a:r>
            <a:r>
              <a:rPr lang="en-US" b="1" dirty="0" smtClean="0"/>
              <a:t> </a:t>
            </a:r>
            <a:r>
              <a:rPr lang="en-US" dirty="0" smtClean="0"/>
              <a:t> pushed into Persia with some 6,000 troops.</a:t>
            </a:r>
          </a:p>
          <a:p>
            <a:r>
              <a:rPr lang="en-US" dirty="0" smtClean="0"/>
              <a:t>At </a:t>
            </a:r>
            <a:r>
              <a:rPr lang="en-US" b="1" dirty="0" err="1" smtClean="0"/>
              <a:t>Qadesiya</a:t>
            </a:r>
            <a:r>
              <a:rPr lang="en-US" dirty="0" smtClean="0"/>
              <a:t> in 635 AD, the Persians were defeated and soon the treasure-capital at Ctesiphon was under siege.</a:t>
            </a:r>
          </a:p>
          <a:p>
            <a:r>
              <a:rPr lang="en-US" dirty="0" smtClean="0"/>
              <a:t>When the city fell in 637, the Arabs plundered all world-famed wealth of it. Thus ended 4 centuries of rule by the shahs of the </a:t>
            </a:r>
            <a:r>
              <a:rPr lang="en-US" dirty="0" err="1" smtClean="0"/>
              <a:t>Sasanid</a:t>
            </a:r>
            <a:r>
              <a:rPr lang="en-US" dirty="0" smtClean="0"/>
              <a:t> dynasty.</a:t>
            </a:r>
          </a:p>
          <a:p>
            <a:r>
              <a:rPr lang="en-US" dirty="0" smtClean="0"/>
              <a:t>To this day, the people of Persia (now Iran) remember with bitterness the battle of </a:t>
            </a:r>
            <a:r>
              <a:rPr lang="en-US" dirty="0" err="1" smtClean="0"/>
              <a:t>Qadesiya</a:t>
            </a:r>
            <a:r>
              <a:rPr lang="en-US" dirty="0" smtClean="0"/>
              <a:t> and refused to speak the Arabic language. Their language is Farsi</a:t>
            </a:r>
          </a:p>
          <a:p>
            <a:r>
              <a:rPr lang="en-US" dirty="0" smtClean="0"/>
              <a:t>Persians became Muslims but would later embrace a sect that would set them apart from Arab Muslims (</a:t>
            </a:r>
            <a:r>
              <a:rPr lang="en-US" i="1" dirty="0" err="1" smtClean="0"/>
              <a:t>Shi’a</a:t>
            </a:r>
            <a:r>
              <a:rPr lang="en-US" dirty="0" smtClean="0"/>
              <a:t>)</a:t>
            </a:r>
          </a:p>
          <a:p>
            <a:r>
              <a:rPr lang="en-US" dirty="0" smtClean="0"/>
              <a:t>Persians never forgave </a:t>
            </a:r>
            <a:r>
              <a:rPr lang="en-US" dirty="0" err="1" smtClean="0"/>
              <a:t>Umar</a:t>
            </a:r>
            <a:r>
              <a:rPr lang="en-US" dirty="0" smtClean="0"/>
              <a:t>; In Iran, until recently, it was customary to burn an effigy of </a:t>
            </a:r>
            <a:r>
              <a:rPr lang="en-US" dirty="0" err="1" smtClean="0"/>
              <a:t>Umar</a:t>
            </a:r>
            <a:r>
              <a:rPr lang="en-US" dirty="0" smtClean="0"/>
              <a:t> every year.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Remains of Imperial Palace of Ctesiphon (vault of throne room is 110ft high)</a:t>
            </a:r>
            <a:endParaRPr lang="en-US" dirty="0"/>
          </a:p>
        </p:txBody>
      </p:sp>
      <p:pic>
        <p:nvPicPr>
          <p:cNvPr id="30722" name="Picture 2" descr="File:Ctesiphon, Iraq (2117465493).jpg">
            <a:hlinkClick r:id="rId2"/>
          </p:cNvPr>
          <p:cNvPicPr>
            <a:picLocks noChangeAspect="1" noChangeArrowheads="1"/>
          </p:cNvPicPr>
          <p:nvPr/>
        </p:nvPicPr>
        <p:blipFill>
          <a:blip r:embed="rId3"/>
          <a:srcRect/>
          <a:stretch>
            <a:fillRect/>
          </a:stretch>
        </p:blipFill>
        <p:spPr bwMode="auto">
          <a:xfrm>
            <a:off x="0" y="1371600"/>
            <a:ext cx="9163088" cy="5486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Islam 644 AD</a:t>
            </a:r>
            <a:endParaRPr lang="en-US" dirty="0"/>
          </a:p>
        </p:txBody>
      </p:sp>
      <p:pic>
        <p:nvPicPr>
          <p:cNvPr id="61442" name="Picture 2" descr="File:Mohammad adil rais-Caliph Umar's empire at its peak 644.PNG">
            <a:hlinkClick r:id="rId2"/>
          </p:cNvPr>
          <p:cNvPicPr>
            <a:picLocks noChangeAspect="1" noChangeArrowheads="1"/>
          </p:cNvPicPr>
          <p:nvPr/>
        </p:nvPicPr>
        <p:blipFill>
          <a:blip r:embed="rId3"/>
          <a:srcRect/>
          <a:stretch>
            <a:fillRect/>
          </a:stretch>
        </p:blipFill>
        <p:spPr bwMode="auto">
          <a:xfrm>
            <a:off x="-1" y="2438401"/>
            <a:ext cx="9112575" cy="4419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Uthman</a:t>
            </a:r>
            <a:r>
              <a:rPr lang="en-US" dirty="0" smtClean="0"/>
              <a:t>, the Third Caliph</a:t>
            </a: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dirty="0" smtClean="0"/>
              <a:t>A Persian assassinated </a:t>
            </a:r>
            <a:r>
              <a:rPr lang="en-US" dirty="0" err="1" smtClean="0"/>
              <a:t>Umar</a:t>
            </a:r>
            <a:r>
              <a:rPr lang="en-US" dirty="0" smtClean="0"/>
              <a:t> on November 23, 644</a:t>
            </a:r>
          </a:p>
          <a:p>
            <a:r>
              <a:rPr lang="en-US" dirty="0" smtClean="0"/>
              <a:t>While he was dying of fatal wounds, </a:t>
            </a:r>
            <a:r>
              <a:rPr lang="en-US" dirty="0" err="1" smtClean="0"/>
              <a:t>Umar</a:t>
            </a:r>
            <a:r>
              <a:rPr lang="en-US" dirty="0" smtClean="0"/>
              <a:t> managed to appoint a committee  of 6 to select his successor</a:t>
            </a:r>
          </a:p>
          <a:p>
            <a:r>
              <a:rPr lang="en-US" dirty="0" smtClean="0"/>
              <a:t>Both </a:t>
            </a:r>
            <a:r>
              <a:rPr lang="en-US" dirty="0" err="1" smtClean="0"/>
              <a:t>Uthman</a:t>
            </a:r>
            <a:r>
              <a:rPr lang="en-US" dirty="0" smtClean="0"/>
              <a:t> and Ali were sons-in-law of the Prophet and members of the committee</a:t>
            </a:r>
          </a:p>
          <a:p>
            <a:r>
              <a:rPr lang="en-US" dirty="0" smtClean="0"/>
              <a:t>to the disappointment of Ali, </a:t>
            </a:r>
            <a:r>
              <a:rPr lang="en-US" dirty="0" err="1" smtClean="0"/>
              <a:t>Uthman</a:t>
            </a:r>
            <a:r>
              <a:rPr lang="en-US" dirty="0" smtClean="0"/>
              <a:t> was selected.</a:t>
            </a:r>
          </a:p>
          <a:p>
            <a:pPr lvl="1"/>
            <a:r>
              <a:rPr lang="en-US" dirty="0" err="1" smtClean="0"/>
              <a:t>Uthman</a:t>
            </a:r>
            <a:r>
              <a:rPr lang="en-US" dirty="0" smtClean="0"/>
              <a:t> was in his 70’s and a member of the Umayyad clan of the </a:t>
            </a:r>
            <a:r>
              <a:rPr lang="en-US" dirty="0" err="1" smtClean="0"/>
              <a:t>Quraysh</a:t>
            </a:r>
            <a:r>
              <a:rPr lang="en-US" dirty="0" smtClean="0"/>
              <a:t> that had rejected Muhammad</a:t>
            </a:r>
          </a:p>
          <a:p>
            <a:pPr lvl="1"/>
            <a:r>
              <a:rPr lang="en-US" dirty="0" smtClean="0"/>
              <a:t>It was only by the grace of the Prophet that the </a:t>
            </a:r>
            <a:r>
              <a:rPr lang="en-US" dirty="0" err="1" smtClean="0"/>
              <a:t>Umayyads</a:t>
            </a:r>
            <a:r>
              <a:rPr lang="en-US" dirty="0" smtClean="0"/>
              <a:t> were spared when the Muslims took Mecca</a:t>
            </a:r>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US" dirty="0"/>
          </a:p>
        </p:txBody>
      </p:sp>
      <p:sp>
        <p:nvSpPr>
          <p:cNvPr id="3" name="Content Placeholder 2"/>
          <p:cNvSpPr>
            <a:spLocks noGrp="1"/>
          </p:cNvSpPr>
          <p:nvPr>
            <p:ph idx="1"/>
          </p:nvPr>
        </p:nvSpPr>
        <p:spPr>
          <a:xfrm>
            <a:off x="228600" y="1219200"/>
            <a:ext cx="8915400" cy="5638800"/>
          </a:xfrm>
        </p:spPr>
        <p:txBody>
          <a:bodyPr>
            <a:normAutofit fontScale="92500" lnSpcReduction="20000"/>
          </a:bodyPr>
          <a:lstStyle/>
          <a:p>
            <a:r>
              <a:rPr lang="en-US" dirty="0" err="1" smtClean="0"/>
              <a:t>Uthman</a:t>
            </a:r>
            <a:r>
              <a:rPr lang="en-US" dirty="0" smtClean="0"/>
              <a:t> was incompetent and it was the Umayyad clan rather than the bumbling Caliph who held the reins of Islam</a:t>
            </a:r>
          </a:p>
          <a:p>
            <a:r>
              <a:rPr lang="en-US" dirty="0" smtClean="0"/>
              <a:t>Corruption was rampant as </a:t>
            </a:r>
            <a:r>
              <a:rPr lang="en-US" dirty="0" err="1" smtClean="0"/>
              <a:t>Uthman</a:t>
            </a:r>
            <a:r>
              <a:rPr lang="en-US" dirty="0" smtClean="0"/>
              <a:t> appointed Umayyad relatives to administrators and governors</a:t>
            </a:r>
          </a:p>
          <a:p>
            <a:r>
              <a:rPr lang="en-US" dirty="0" smtClean="0"/>
              <a:t>Despite this, military was still on the roll, pushing into North Africa as far as Tripoli and Carthage in  the West, captured Cypress to the north, took Azerbaijan and Armenia and advanced as far as Kabul, Afghanistan to the east. </a:t>
            </a:r>
          </a:p>
          <a:p>
            <a:r>
              <a:rPr lang="en-US" dirty="0" smtClean="0"/>
              <a:t>Ironically the event that drove Muslims to act against him was the canonization of the Quran. He was accused of tampering with the Quran to protect the </a:t>
            </a:r>
            <a:r>
              <a:rPr lang="en-US" dirty="0" err="1" smtClean="0"/>
              <a:t>Umayyads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Uthman</a:t>
            </a:r>
            <a:r>
              <a:rPr lang="en-US" dirty="0" smtClean="0"/>
              <a:t> Assassinated</a:t>
            </a:r>
            <a:endParaRPr lang="en-US" dirty="0"/>
          </a:p>
        </p:txBody>
      </p:sp>
      <p:sp>
        <p:nvSpPr>
          <p:cNvPr id="3" name="Content Placeholder 2"/>
          <p:cNvSpPr>
            <a:spLocks noGrp="1"/>
          </p:cNvSpPr>
          <p:nvPr>
            <p:ph idx="1"/>
          </p:nvPr>
        </p:nvSpPr>
        <p:spPr>
          <a:xfrm>
            <a:off x="0" y="990600"/>
            <a:ext cx="9144000" cy="5867400"/>
          </a:xfrm>
        </p:spPr>
        <p:txBody>
          <a:bodyPr/>
          <a:lstStyle/>
          <a:p>
            <a:r>
              <a:rPr lang="en-US" dirty="0" smtClean="0"/>
              <a:t>As the caliph’s unpopularity increased, there was uprising in Egypt, the governor of </a:t>
            </a:r>
            <a:r>
              <a:rPr lang="en-US" dirty="0" err="1" smtClean="0"/>
              <a:t>Kufa</a:t>
            </a:r>
            <a:r>
              <a:rPr lang="en-US" dirty="0" smtClean="0"/>
              <a:t> was unable to control</a:t>
            </a:r>
          </a:p>
          <a:p>
            <a:r>
              <a:rPr lang="en-US" dirty="0" smtClean="0"/>
              <a:t>Egyptians sent 1,000 to Medina with intent to assassinate </a:t>
            </a:r>
            <a:r>
              <a:rPr lang="en-US" dirty="0" err="1" smtClean="0"/>
              <a:t>Uthman</a:t>
            </a:r>
            <a:r>
              <a:rPr lang="en-US" dirty="0" smtClean="0"/>
              <a:t> and seize the government</a:t>
            </a:r>
          </a:p>
          <a:p>
            <a:r>
              <a:rPr lang="en-US" dirty="0" smtClean="0"/>
              <a:t>the people of Medina were neutral preferring to watch the outcome</a:t>
            </a:r>
          </a:p>
          <a:p>
            <a:pPr lvl="1"/>
            <a:r>
              <a:rPr lang="en-US" dirty="0" smtClean="0"/>
              <a:t>a small number of Umayyad defended the caliph’s house</a:t>
            </a:r>
          </a:p>
          <a:p>
            <a:pPr lvl="1"/>
            <a:r>
              <a:rPr lang="en-US" dirty="0" smtClean="0"/>
              <a:t>a stalemate ensued which resulted in weeks long </a:t>
            </a:r>
            <a:r>
              <a:rPr lang="en-US" dirty="0" err="1" smtClean="0"/>
              <a:t>seige</a:t>
            </a:r>
            <a:endParaRPr lang="en-US" dirty="0" smtClean="0"/>
          </a:p>
          <a:p>
            <a:pPr lvl="1"/>
            <a:r>
              <a:rPr lang="en-US" dirty="0" smtClean="0"/>
              <a:t>rebels broke in unawares and murdered the caliph</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upload.wikimedia.org/wikipedia/commons/5/5e/Uthman_Koran-RZ.jpg"/>
          <p:cNvPicPr>
            <a:picLocks noChangeAspect="1" noChangeArrowheads="1"/>
          </p:cNvPicPr>
          <p:nvPr/>
        </p:nvPicPr>
        <p:blipFill>
          <a:blip r:embed="rId2"/>
          <a:srcRect/>
          <a:stretch>
            <a:fillRect/>
          </a:stretch>
        </p:blipFill>
        <p:spPr bwMode="auto">
          <a:xfrm>
            <a:off x="0" y="1848445"/>
            <a:ext cx="9144000" cy="5009555"/>
          </a:xfrm>
          <a:prstGeom prst="rect">
            <a:avLst/>
          </a:prstGeom>
          <a:noFill/>
        </p:spPr>
      </p:pic>
      <p:sp>
        <p:nvSpPr>
          <p:cNvPr id="3" name="Title 2"/>
          <p:cNvSpPr>
            <a:spLocks noGrp="1"/>
          </p:cNvSpPr>
          <p:nvPr>
            <p:ph type="title"/>
          </p:nvPr>
        </p:nvSpPr>
        <p:spPr/>
        <p:txBody>
          <a:bodyPr>
            <a:normAutofit fontScale="90000"/>
          </a:bodyPr>
          <a:lstStyle/>
          <a:p>
            <a:r>
              <a:rPr lang="en-US" dirty="0" smtClean="0"/>
              <a:t>Tashkent: Copy of Quran stained with blood of </a:t>
            </a:r>
            <a:r>
              <a:rPr lang="en-US" dirty="0" err="1" smtClean="0"/>
              <a:t>Uthman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Ali, the Fourth Caliph</a:t>
            </a:r>
            <a:endParaRPr lang="en-US" dirty="0"/>
          </a:p>
        </p:txBody>
      </p:sp>
      <p:sp>
        <p:nvSpPr>
          <p:cNvPr id="3" name="Content Placeholder 2"/>
          <p:cNvSpPr>
            <a:spLocks noGrp="1"/>
          </p:cNvSpPr>
          <p:nvPr>
            <p:ph idx="1"/>
          </p:nvPr>
        </p:nvSpPr>
        <p:spPr>
          <a:xfrm>
            <a:off x="0" y="914400"/>
            <a:ext cx="8991600" cy="5943600"/>
          </a:xfrm>
        </p:spPr>
        <p:txBody>
          <a:bodyPr>
            <a:normAutofit fontScale="85000" lnSpcReduction="20000"/>
          </a:bodyPr>
          <a:lstStyle/>
          <a:p>
            <a:r>
              <a:rPr lang="en-US" dirty="0" smtClean="0"/>
              <a:t>A week later, Ali, a man of valor and piety and son-in-law to the Prophet, was made caliph in 656 AD.</a:t>
            </a:r>
          </a:p>
          <a:p>
            <a:r>
              <a:rPr lang="en-US" dirty="0" smtClean="0"/>
              <a:t>By now the problem of succession was widely disputed. One group held that the Prophet’s successors must be from the </a:t>
            </a:r>
            <a:r>
              <a:rPr lang="en-US" u="sng" dirty="0" smtClean="0"/>
              <a:t>blood line of the </a:t>
            </a:r>
            <a:r>
              <a:rPr lang="en-US" u="sng" dirty="0" err="1" smtClean="0"/>
              <a:t>Quraysh</a:t>
            </a:r>
            <a:r>
              <a:rPr lang="en-US" u="sng" dirty="0" smtClean="0"/>
              <a:t> tribe</a:t>
            </a:r>
            <a:r>
              <a:rPr lang="en-US" dirty="0" smtClean="0"/>
              <a:t>. Since all members of </a:t>
            </a:r>
            <a:r>
              <a:rPr lang="en-US" dirty="0" err="1" smtClean="0"/>
              <a:t>Quraysh</a:t>
            </a:r>
            <a:r>
              <a:rPr lang="en-US" dirty="0" smtClean="0"/>
              <a:t> were eligible for the caliphate, there was a good deal of rivalry among the different families. This sect became the </a:t>
            </a:r>
            <a:r>
              <a:rPr lang="en-US" b="1" i="1" dirty="0" smtClean="0"/>
              <a:t>Sunni</a:t>
            </a:r>
            <a:r>
              <a:rPr lang="en-US" dirty="0" smtClean="0"/>
              <a:t>. </a:t>
            </a:r>
          </a:p>
          <a:p>
            <a:r>
              <a:rPr lang="en-US" dirty="0" smtClean="0"/>
              <a:t>Another group, the “legitimists” believed that the caliphate was a divine office requiring </a:t>
            </a:r>
            <a:r>
              <a:rPr lang="en-US" u="sng" dirty="0" smtClean="0"/>
              <a:t>divine appointment</a:t>
            </a:r>
            <a:r>
              <a:rPr lang="en-US" dirty="0" smtClean="0"/>
              <a:t>. They believed that as Ali was son-in-law, cousin and adopted son of the Prophet, who could be more divinely appointed? </a:t>
            </a:r>
          </a:p>
          <a:p>
            <a:pPr lvl="1"/>
            <a:r>
              <a:rPr lang="en-US" dirty="0" smtClean="0"/>
              <a:t>Ali was the legitimate successor and that all subsequent caliphs would be chosen from his descendents. </a:t>
            </a:r>
          </a:p>
          <a:p>
            <a:pPr lvl="1"/>
            <a:r>
              <a:rPr lang="en-US" dirty="0" smtClean="0"/>
              <a:t>The legitimists were known as </a:t>
            </a:r>
            <a:r>
              <a:rPr lang="en-US" i="1" dirty="0" err="1" smtClean="0"/>
              <a:t>Shi’at</a:t>
            </a:r>
            <a:r>
              <a:rPr lang="en-US" i="1" dirty="0" smtClean="0"/>
              <a:t> Ali </a:t>
            </a:r>
            <a:r>
              <a:rPr lang="en-US" dirty="0" smtClean="0"/>
              <a:t>(partisans of Ali) or simply, </a:t>
            </a:r>
            <a:r>
              <a:rPr lang="en-US" b="1" i="1" dirty="0" err="1" smtClean="0"/>
              <a:t>Shi’a</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Ali, Man of Integrity</a:t>
            </a:r>
            <a:endParaRPr lang="en-US" dirty="0"/>
          </a:p>
        </p:txBody>
      </p:sp>
      <p:sp>
        <p:nvSpPr>
          <p:cNvPr id="3" name="Content Placeholder 2"/>
          <p:cNvSpPr>
            <a:spLocks noGrp="1"/>
          </p:cNvSpPr>
          <p:nvPr>
            <p:ph sz="half" idx="1"/>
          </p:nvPr>
        </p:nvSpPr>
        <p:spPr>
          <a:xfrm>
            <a:off x="0" y="685800"/>
            <a:ext cx="9144000" cy="2438400"/>
          </a:xfrm>
        </p:spPr>
        <p:txBody>
          <a:bodyPr>
            <a:normAutofit fontScale="70000" lnSpcReduction="20000"/>
          </a:bodyPr>
          <a:lstStyle/>
          <a:p>
            <a:r>
              <a:rPr lang="en-US" dirty="0" smtClean="0"/>
              <a:t>Ali initially modestly refused to become the next caliph, but the people begged him</a:t>
            </a:r>
          </a:p>
          <a:p>
            <a:pPr lvl="1"/>
            <a:r>
              <a:rPr lang="en-US" dirty="0" smtClean="0"/>
              <a:t>he finally acquiesced</a:t>
            </a:r>
          </a:p>
          <a:p>
            <a:pPr lvl="1"/>
            <a:r>
              <a:rPr lang="en-US" dirty="0" smtClean="0"/>
              <a:t>his companions </a:t>
            </a:r>
            <a:r>
              <a:rPr lang="en-US" dirty="0" err="1" smtClean="0"/>
              <a:t>Talha</a:t>
            </a:r>
            <a:r>
              <a:rPr lang="en-US" dirty="0" smtClean="0"/>
              <a:t> and </a:t>
            </a:r>
            <a:r>
              <a:rPr lang="en-US" dirty="0" err="1" smtClean="0"/>
              <a:t>Zubayr</a:t>
            </a:r>
            <a:r>
              <a:rPr lang="en-US" dirty="0" smtClean="0"/>
              <a:t> conspired against him, fearing that he would establish his own bloodline as the future Caliphs at the exclusion of </a:t>
            </a:r>
            <a:r>
              <a:rPr lang="en-US" dirty="0" err="1" smtClean="0"/>
              <a:t>Umayyads</a:t>
            </a:r>
            <a:endParaRPr lang="en-US" dirty="0" smtClean="0"/>
          </a:p>
          <a:p>
            <a:r>
              <a:rPr lang="en-US" dirty="0" smtClean="0"/>
              <a:t>Ali ruled well, dismissing all the corrupt governors and officials of </a:t>
            </a:r>
            <a:r>
              <a:rPr lang="en-US" dirty="0" err="1" smtClean="0"/>
              <a:t>Uthman</a:t>
            </a:r>
            <a:r>
              <a:rPr lang="en-US" dirty="0" smtClean="0"/>
              <a:t> and inaugurated reforms which returned to the simplicity of the Prophet.</a:t>
            </a:r>
          </a:p>
          <a:p>
            <a:pPr lvl="1"/>
            <a:r>
              <a:rPr lang="en-US" dirty="0" smtClean="0"/>
              <a:t>this infuriated the established </a:t>
            </a:r>
            <a:r>
              <a:rPr lang="en-US" dirty="0" err="1" smtClean="0"/>
              <a:t>Umayyads</a:t>
            </a:r>
            <a:endParaRPr lang="en-US" dirty="0" smtClean="0"/>
          </a:p>
          <a:p>
            <a:pPr lvl="1"/>
            <a:r>
              <a:rPr lang="en-US" dirty="0" smtClean="0"/>
              <a:t>As long as they had hope that Ali would appoint them governors, they kept quiet. But as soon as they lost that hope, they broke their pledge, and rose in rebellion. </a:t>
            </a:r>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2895600" y="3124200"/>
            <a:ext cx="6248400" cy="3733800"/>
          </a:xfrm>
        </p:spPr>
        <p:txBody>
          <a:bodyPr>
            <a:normAutofit fontScale="70000" lnSpcReduction="20000"/>
          </a:bodyPr>
          <a:lstStyle/>
          <a:p>
            <a:r>
              <a:rPr lang="en-US" dirty="0" err="1" smtClean="0"/>
              <a:t>Umayyads</a:t>
            </a:r>
            <a:r>
              <a:rPr lang="en-US" dirty="0" smtClean="0"/>
              <a:t> refused allegiance to Ali and fled to Levant under protection of Governor of Syria, </a:t>
            </a:r>
            <a:r>
              <a:rPr lang="en-US" b="1" dirty="0" err="1" smtClean="0"/>
              <a:t>Muawiyah</a:t>
            </a:r>
            <a:endParaRPr lang="en-US" dirty="0" smtClean="0"/>
          </a:p>
          <a:p>
            <a:r>
              <a:rPr lang="en-US" dirty="0" err="1" smtClean="0"/>
              <a:t>Ayisha</a:t>
            </a:r>
            <a:r>
              <a:rPr lang="en-US" dirty="0" smtClean="0"/>
              <a:t>, the youngest wife of the Prophet, held personal hatred for Ali, heard the news of </a:t>
            </a:r>
            <a:r>
              <a:rPr lang="en-US" dirty="0" err="1" smtClean="0"/>
              <a:t>Uthman’s</a:t>
            </a:r>
            <a:r>
              <a:rPr lang="en-US" dirty="0" smtClean="0"/>
              <a:t> murder returning from </a:t>
            </a:r>
            <a:r>
              <a:rPr lang="en-US" i="1" dirty="0" err="1" smtClean="0"/>
              <a:t>Hijj</a:t>
            </a:r>
            <a:r>
              <a:rPr lang="en-US" dirty="0" smtClean="0"/>
              <a:t> to Medina</a:t>
            </a:r>
          </a:p>
          <a:p>
            <a:pPr lvl="1"/>
            <a:r>
              <a:rPr lang="en-US" dirty="0" smtClean="0"/>
              <a:t>saw opportunity to depose Ali, alleging his involvement in </a:t>
            </a:r>
            <a:r>
              <a:rPr lang="en-US" dirty="0" err="1" smtClean="0"/>
              <a:t>Uthman’s</a:t>
            </a:r>
            <a:r>
              <a:rPr lang="en-US" dirty="0" smtClean="0"/>
              <a:t> murder</a:t>
            </a:r>
          </a:p>
          <a:p>
            <a:pPr lvl="1"/>
            <a:r>
              <a:rPr lang="en-US" dirty="0" smtClean="0"/>
              <a:t>formed coalition of Umayyad forces with </a:t>
            </a:r>
            <a:r>
              <a:rPr lang="en-US" dirty="0" err="1" smtClean="0"/>
              <a:t>Talha</a:t>
            </a:r>
            <a:r>
              <a:rPr lang="en-US" dirty="0" smtClean="0"/>
              <a:t> &amp; </a:t>
            </a:r>
            <a:r>
              <a:rPr lang="en-US" dirty="0" err="1" smtClean="0"/>
              <a:t>Zubayr</a:t>
            </a:r>
            <a:r>
              <a:rPr lang="en-US" dirty="0" smtClean="0"/>
              <a:t> in Mecca</a:t>
            </a:r>
          </a:p>
          <a:p>
            <a:pPr lvl="1"/>
            <a:r>
              <a:rPr lang="en-US" dirty="0" smtClean="0"/>
              <a:t>the coalition force moved to Basra with 3,000 in order to secure the Levant</a:t>
            </a:r>
          </a:p>
          <a:p>
            <a:pPr lvl="1"/>
            <a:r>
              <a:rPr lang="en-US" dirty="0" smtClean="0"/>
              <a:t>They executed some 600 in the city thought oppose their cause and took over Basra.</a:t>
            </a:r>
          </a:p>
        </p:txBody>
      </p:sp>
      <p:pic>
        <p:nvPicPr>
          <p:cNvPr id="3074" name="Picture 2" descr="File:Mola Ali.jpg">
            <a:hlinkClick r:id="rId2"/>
          </p:cNvPr>
          <p:cNvPicPr>
            <a:picLocks noChangeAspect="1" noChangeArrowheads="1"/>
          </p:cNvPicPr>
          <p:nvPr/>
        </p:nvPicPr>
        <p:blipFill>
          <a:blip r:embed="rId3"/>
          <a:srcRect/>
          <a:stretch>
            <a:fillRect/>
          </a:stretch>
        </p:blipFill>
        <p:spPr bwMode="auto">
          <a:xfrm>
            <a:off x="0" y="3164826"/>
            <a:ext cx="2971800" cy="369317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Kufa</a:t>
            </a:r>
            <a:r>
              <a:rPr lang="en-US" dirty="0" smtClean="0"/>
              <a:t> (Iraq)</a:t>
            </a:r>
            <a:endParaRPr lang="en-US" dirty="0"/>
          </a:p>
        </p:txBody>
      </p:sp>
      <p:sp>
        <p:nvSpPr>
          <p:cNvPr id="3" name="Content Placeholder 2"/>
          <p:cNvSpPr>
            <a:spLocks noGrp="1"/>
          </p:cNvSpPr>
          <p:nvPr>
            <p:ph idx="1"/>
          </p:nvPr>
        </p:nvSpPr>
        <p:spPr>
          <a:xfrm>
            <a:off x="0" y="1447800"/>
            <a:ext cx="4800600" cy="5410200"/>
          </a:xfrm>
        </p:spPr>
        <p:txBody>
          <a:bodyPr>
            <a:normAutofit/>
          </a:bodyPr>
          <a:lstStyle/>
          <a:p>
            <a:r>
              <a:rPr lang="en-US" dirty="0" smtClean="0"/>
              <a:t>provincial capital of Mesopotamia captured from the Sassanid Persians</a:t>
            </a:r>
          </a:p>
          <a:p>
            <a:r>
              <a:rPr lang="en-US" dirty="0" smtClean="0"/>
              <a:t>chosen by Ali as new headquarters: frontiers of conquest became too far removed from Medina</a:t>
            </a:r>
          </a:p>
          <a:p>
            <a:r>
              <a:rPr lang="en-US" dirty="0" smtClean="0"/>
              <a:t>enjoyed the splendors of the ancient Persians</a:t>
            </a:r>
            <a:endParaRPr lang="en-US" dirty="0"/>
          </a:p>
        </p:txBody>
      </p:sp>
      <p:pic>
        <p:nvPicPr>
          <p:cNvPr id="71682" name="Picture 2" descr="File:Kibla masjid azam .jpg">
            <a:hlinkClick r:id="rId2"/>
          </p:cNvPr>
          <p:cNvPicPr>
            <a:picLocks noChangeAspect="1" noChangeArrowheads="1"/>
          </p:cNvPicPr>
          <p:nvPr/>
        </p:nvPicPr>
        <p:blipFill>
          <a:blip r:embed="rId3"/>
          <a:srcRect/>
          <a:stretch>
            <a:fillRect/>
          </a:stretch>
        </p:blipFill>
        <p:spPr bwMode="auto">
          <a:xfrm>
            <a:off x="4955207" y="1447800"/>
            <a:ext cx="4188793" cy="510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a:t>
            </a:r>
            <a:r>
              <a:rPr lang="en-US" dirty="0" err="1" smtClean="0"/>
              <a:t>Ka’ba</a:t>
            </a:r>
            <a:endParaRPr lang="en-US" dirty="0"/>
          </a:p>
        </p:txBody>
      </p:sp>
      <p:sp>
        <p:nvSpPr>
          <p:cNvPr id="3" name="Content Placeholder 2"/>
          <p:cNvSpPr>
            <a:spLocks noGrp="1"/>
          </p:cNvSpPr>
          <p:nvPr>
            <p:ph idx="1"/>
          </p:nvPr>
        </p:nvSpPr>
        <p:spPr>
          <a:xfrm>
            <a:off x="152400" y="1295400"/>
            <a:ext cx="8991600" cy="5562600"/>
          </a:xfrm>
        </p:spPr>
        <p:txBody>
          <a:bodyPr>
            <a:normAutofit/>
          </a:bodyPr>
          <a:lstStyle/>
          <a:p>
            <a:r>
              <a:rPr lang="en-US" dirty="0" smtClean="0"/>
              <a:t>1,000 BC, the Arabs of Mecca saw a meteor fall from the heavens and regarded it holy</a:t>
            </a:r>
          </a:p>
          <a:p>
            <a:pPr lvl="1"/>
            <a:r>
              <a:rPr lang="en-US" dirty="0" smtClean="0"/>
              <a:t>took black stone, </a:t>
            </a:r>
            <a:r>
              <a:rPr lang="en-US" i="1" dirty="0" err="1" smtClean="0"/>
              <a:t>hajar</a:t>
            </a:r>
            <a:r>
              <a:rPr lang="en-US" i="1" dirty="0" smtClean="0"/>
              <a:t>-al-</a:t>
            </a:r>
            <a:r>
              <a:rPr lang="en-US" i="1" dirty="0" err="1" smtClean="0"/>
              <a:t>aswad</a:t>
            </a:r>
            <a:r>
              <a:rPr lang="en-US" i="1" dirty="0" smtClean="0"/>
              <a:t>,</a:t>
            </a:r>
            <a:r>
              <a:rPr lang="en-US" dirty="0" smtClean="0"/>
              <a:t> and built cubic structure called </a:t>
            </a:r>
            <a:r>
              <a:rPr lang="en-US" b="1" dirty="0" err="1" smtClean="0"/>
              <a:t>Ka’ba</a:t>
            </a:r>
            <a:endParaRPr lang="en-US" b="1" dirty="0" smtClean="0"/>
          </a:p>
          <a:p>
            <a:pPr lvl="1"/>
            <a:r>
              <a:rPr lang="en-US" dirty="0" smtClean="0"/>
              <a:t>over the course of centuries, pagan Arabs of the peninsula began a yearly pilgrimage “</a:t>
            </a:r>
            <a:r>
              <a:rPr lang="en-US" b="1" i="1" dirty="0" smtClean="0"/>
              <a:t>Hajj”</a:t>
            </a:r>
            <a:r>
              <a:rPr lang="en-US" dirty="0" smtClean="0"/>
              <a:t> to worship the stone</a:t>
            </a:r>
          </a:p>
          <a:p>
            <a:r>
              <a:rPr lang="en-US" b="1" dirty="0" smtClean="0"/>
              <a:t>Mecca</a:t>
            </a:r>
            <a:r>
              <a:rPr lang="en-US" dirty="0" smtClean="0"/>
              <a:t> grew as metropolis as result of the ritual of pilgrimage carried out by Arabs every year</a:t>
            </a:r>
          </a:p>
          <a:p>
            <a:pPr lvl="1"/>
            <a:r>
              <a:rPr lang="en-US" dirty="0" err="1" smtClean="0"/>
              <a:t>Quraysh</a:t>
            </a:r>
            <a:r>
              <a:rPr lang="en-US" dirty="0" smtClean="0"/>
              <a:t> profited from the steady pilgrimage to their city, making them one of most powerful tribes in Arabia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First </a:t>
            </a:r>
            <a:r>
              <a:rPr lang="en-US" b="1" i="1" dirty="0" err="1" smtClean="0"/>
              <a:t>Fitna</a:t>
            </a:r>
            <a:r>
              <a:rPr lang="en-US" b="1" i="1" dirty="0" smtClean="0"/>
              <a:t> </a:t>
            </a:r>
            <a:r>
              <a:rPr lang="en-US" dirty="0" smtClean="0"/>
              <a:t>(Civil War)</a:t>
            </a:r>
            <a:endParaRPr lang="en-US" b="1" i="1"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The rift in Islam came to blows outside of </a:t>
            </a:r>
            <a:r>
              <a:rPr lang="en-US" dirty="0" err="1" smtClean="0"/>
              <a:t>Bosra</a:t>
            </a:r>
            <a:r>
              <a:rPr lang="en-US" dirty="0" smtClean="0"/>
              <a:t> (in Iraq) on December 9, 656</a:t>
            </a:r>
          </a:p>
          <a:p>
            <a:r>
              <a:rPr lang="en-US" dirty="0" smtClean="0"/>
              <a:t>Forces of </a:t>
            </a:r>
            <a:r>
              <a:rPr lang="en-US" dirty="0" err="1" smtClean="0"/>
              <a:t>Umayyads</a:t>
            </a:r>
            <a:r>
              <a:rPr lang="en-US" dirty="0" smtClean="0"/>
              <a:t> under </a:t>
            </a:r>
            <a:r>
              <a:rPr lang="en-US" dirty="0" err="1" smtClean="0"/>
              <a:t>Ayisha</a:t>
            </a:r>
            <a:r>
              <a:rPr lang="en-US" dirty="0" smtClean="0"/>
              <a:t> met forces of Ali</a:t>
            </a:r>
          </a:p>
          <a:p>
            <a:pPr lvl="1"/>
            <a:r>
              <a:rPr lang="en-US" dirty="0" err="1" smtClean="0"/>
              <a:t>Umayyads</a:t>
            </a:r>
            <a:r>
              <a:rPr lang="en-US" dirty="0" smtClean="0"/>
              <a:t> accused Ali of being an accomplice but this was a ruse, as </a:t>
            </a:r>
            <a:r>
              <a:rPr lang="en-US" dirty="0" err="1" smtClean="0"/>
              <a:t>Ayisha</a:t>
            </a:r>
            <a:r>
              <a:rPr lang="en-US" dirty="0" smtClean="0"/>
              <a:t> had political objectives</a:t>
            </a:r>
          </a:p>
          <a:p>
            <a:pPr lvl="1"/>
            <a:r>
              <a:rPr lang="en-US" dirty="0" smtClean="0"/>
              <a:t>Ali tried to reason with the rebels, reluctant to shed Muslim blood</a:t>
            </a:r>
          </a:p>
          <a:p>
            <a:r>
              <a:rPr lang="en-US" dirty="0" smtClean="0"/>
              <a:t>the Battle of the Camel took place outside </a:t>
            </a:r>
            <a:r>
              <a:rPr lang="en-US" dirty="0" err="1" smtClean="0"/>
              <a:t>Bosra</a:t>
            </a:r>
            <a:endParaRPr lang="en-US" dirty="0" smtClean="0"/>
          </a:p>
          <a:p>
            <a:pPr lvl="1"/>
            <a:r>
              <a:rPr lang="en-US" dirty="0" smtClean="0"/>
              <a:t>despite being badly beaten, </a:t>
            </a:r>
            <a:r>
              <a:rPr lang="en-US" dirty="0" err="1" smtClean="0"/>
              <a:t>Ayisha</a:t>
            </a:r>
            <a:r>
              <a:rPr lang="en-US" dirty="0" smtClean="0"/>
              <a:t> continued to rally her people on camel back: 13,000 were killed of the rebels</a:t>
            </a:r>
          </a:p>
          <a:p>
            <a:pPr lvl="1"/>
            <a:r>
              <a:rPr lang="en-US" dirty="0" smtClean="0"/>
              <a:t>Ali lost 5,000 men, ordered the camel slain and battle ended. </a:t>
            </a:r>
            <a:r>
              <a:rPr lang="en-US" dirty="0" err="1" smtClean="0"/>
              <a:t>Ayisha</a:t>
            </a:r>
            <a:r>
              <a:rPr lang="en-US" dirty="0" smtClean="0"/>
              <a:t> was captured unharmed  after 110 days of fighting</a:t>
            </a:r>
          </a:p>
          <a:p>
            <a:pPr lvl="1"/>
            <a:r>
              <a:rPr lang="en-US" dirty="0" smtClean="0"/>
              <a:t>Ali was magnanimous and sent </a:t>
            </a:r>
            <a:r>
              <a:rPr lang="en-US" dirty="0" err="1" smtClean="0"/>
              <a:t>Ayisha</a:t>
            </a:r>
            <a:r>
              <a:rPr lang="en-US" dirty="0" smtClean="0"/>
              <a:t> under escort back to Medina with the admonition never to dabble in politics again</a:t>
            </a:r>
          </a:p>
          <a:p>
            <a:pPr lvl="1">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Fitna</a:t>
            </a:r>
            <a:r>
              <a:rPr lang="en-US" dirty="0" smtClean="0"/>
              <a:t> Continues</a:t>
            </a:r>
            <a:endParaRPr lang="en-US" dirty="0"/>
          </a:p>
        </p:txBody>
      </p:sp>
      <p:sp>
        <p:nvSpPr>
          <p:cNvPr id="3" name="Content Placeholder 2"/>
          <p:cNvSpPr>
            <a:spLocks noGrp="1"/>
          </p:cNvSpPr>
          <p:nvPr>
            <p:ph idx="1"/>
          </p:nvPr>
        </p:nvSpPr>
        <p:spPr>
          <a:xfrm>
            <a:off x="228600" y="990600"/>
            <a:ext cx="8915400" cy="5638800"/>
          </a:xfrm>
        </p:spPr>
        <p:txBody>
          <a:bodyPr>
            <a:normAutofit fontScale="92500" lnSpcReduction="20000"/>
          </a:bodyPr>
          <a:lstStyle/>
          <a:p>
            <a:r>
              <a:rPr lang="en-US" b="1" dirty="0" err="1" smtClean="0"/>
              <a:t>Mu’awiya</a:t>
            </a:r>
            <a:r>
              <a:rPr lang="en-US" dirty="0" smtClean="0"/>
              <a:t>, governor of Syria, </a:t>
            </a:r>
            <a:r>
              <a:rPr lang="en-US" dirty="0" err="1" smtClean="0"/>
              <a:t>Uthman’s</a:t>
            </a:r>
            <a:r>
              <a:rPr lang="en-US" dirty="0" smtClean="0"/>
              <a:t> cousin, was next to challenge Ali, alleging his part in the murder of </a:t>
            </a:r>
            <a:r>
              <a:rPr lang="en-US" dirty="0" err="1" smtClean="0"/>
              <a:t>Uthman</a:t>
            </a:r>
            <a:r>
              <a:rPr lang="en-US" dirty="0" smtClean="0"/>
              <a:t> and calling for revenge</a:t>
            </a:r>
          </a:p>
          <a:p>
            <a:r>
              <a:rPr lang="en-US" dirty="0" smtClean="0"/>
              <a:t>He assembled the Syrian army and confronted Ali at Battle of </a:t>
            </a:r>
            <a:r>
              <a:rPr lang="en-US" dirty="0" err="1" smtClean="0"/>
              <a:t>Siffin</a:t>
            </a:r>
            <a:r>
              <a:rPr lang="en-US" dirty="0" smtClean="0"/>
              <a:t> on the Euphrates in 657.</a:t>
            </a:r>
          </a:p>
          <a:p>
            <a:r>
              <a:rPr lang="en-US" dirty="0" smtClean="0"/>
              <a:t>Ali fought them to a draw with heavy losses on both sides when the Syrians appeared with copies of the Quran on their lances, appealing for arbitration. </a:t>
            </a:r>
          </a:p>
          <a:p>
            <a:pPr lvl="1"/>
            <a:r>
              <a:rPr lang="en-US" dirty="0" smtClean="0"/>
              <a:t>"The law of the Lord! That shall decide between us!"</a:t>
            </a:r>
          </a:p>
          <a:p>
            <a:r>
              <a:rPr lang="en-US" dirty="0" smtClean="0"/>
              <a:t>Ali, being just and honorable, accepted their request</a:t>
            </a:r>
          </a:p>
          <a:p>
            <a:r>
              <a:rPr lang="en-US" dirty="0" smtClean="0"/>
              <a:t>the arbitration was indecisive, and the situation continued as before, with </a:t>
            </a:r>
            <a:r>
              <a:rPr lang="en-US" dirty="0" err="1" smtClean="0"/>
              <a:t>Mu'awiyah</a:t>
            </a:r>
            <a:r>
              <a:rPr lang="en-US" dirty="0" smtClean="0"/>
              <a:t> ruling over Syria and later Egypt, and Ali ruling the rest of the Muslim territories.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Ali’s Humble Prayer</a:t>
            </a:r>
            <a:endParaRPr lang="en-US" dirty="0"/>
          </a:p>
        </p:txBody>
      </p:sp>
      <p:sp>
        <p:nvSpPr>
          <p:cNvPr id="3" name="Content Placeholder 2"/>
          <p:cNvSpPr>
            <a:spLocks noGrp="1"/>
          </p:cNvSpPr>
          <p:nvPr>
            <p:ph idx="1"/>
          </p:nvPr>
        </p:nvSpPr>
        <p:spPr>
          <a:xfrm>
            <a:off x="228600" y="1600200"/>
            <a:ext cx="8763000" cy="4876800"/>
          </a:xfrm>
        </p:spPr>
        <p:txBody>
          <a:bodyPr>
            <a:normAutofit fontScale="92500"/>
          </a:bodyPr>
          <a:lstStyle/>
          <a:p>
            <a:r>
              <a:rPr lang="en-US" dirty="0" smtClean="0"/>
              <a:t>"O Lord of all Creation! I seek Thy Mercy. Thou art aware of all that I feel or think or do. Nothing is hidden from Thy sight. If I have taken part, directly or indirectly, in the murder of </a:t>
            </a:r>
            <a:r>
              <a:rPr lang="en-US" dirty="0" err="1" smtClean="0"/>
              <a:t>Uthman</a:t>
            </a:r>
            <a:r>
              <a:rPr lang="en-US" dirty="0" smtClean="0"/>
              <a:t>, or if I have abetted those men who murdered </a:t>
            </a:r>
            <a:r>
              <a:rPr lang="en-US" dirty="0" err="1" smtClean="0"/>
              <a:t>Uthman</a:t>
            </a:r>
            <a:r>
              <a:rPr lang="en-US" dirty="0" smtClean="0"/>
              <a:t>, or if I was secretly happy when he was killed, show Thy displeasure to me. But if I am innocent of all guilt of complicity in the murder of </a:t>
            </a:r>
            <a:r>
              <a:rPr lang="en-US" dirty="0" err="1" smtClean="0"/>
              <a:t>Uthman</a:t>
            </a:r>
            <a:r>
              <a:rPr lang="en-US" dirty="0" smtClean="0"/>
              <a:t>, then show Thy displeasure to all those people who allege that I am an accomplice in the crime against </a:t>
            </a:r>
            <a:r>
              <a:rPr lang="en-US" dirty="0" err="1" smtClean="0"/>
              <a:t>Uthman</a:t>
            </a:r>
            <a:r>
              <a:rPr lang="en-US" dirty="0" smtClean="0"/>
              <a: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Kharijites</a:t>
            </a:r>
            <a:endParaRPr lang="en-US" dirty="0"/>
          </a:p>
        </p:txBody>
      </p:sp>
      <p:sp>
        <p:nvSpPr>
          <p:cNvPr id="4" name="Content Placeholder 3"/>
          <p:cNvSpPr>
            <a:spLocks noGrp="1"/>
          </p:cNvSpPr>
          <p:nvPr>
            <p:ph sz="half" idx="1"/>
          </p:nvPr>
        </p:nvSpPr>
        <p:spPr>
          <a:xfrm>
            <a:off x="0" y="1295400"/>
            <a:ext cx="8915400" cy="3200400"/>
          </a:xfrm>
        </p:spPr>
        <p:txBody>
          <a:bodyPr>
            <a:normAutofit fontScale="92500"/>
          </a:bodyPr>
          <a:lstStyle/>
          <a:p>
            <a:r>
              <a:rPr lang="en-US" dirty="0" smtClean="0"/>
              <a:t>These Muslims were puritans, practicing in simplicity and purity of the Quran. They were zealous warriors who felt that Islam should be purged of Muslims who were not faithful. Although they initially sided with Ali, they later were disappointed and withdrew their support. Consequently, they were known as </a:t>
            </a:r>
            <a:r>
              <a:rPr lang="en-US" b="1" i="1" dirty="0" err="1" smtClean="0"/>
              <a:t>Kharijites</a:t>
            </a:r>
            <a:r>
              <a:rPr lang="en-US" dirty="0" smtClean="0"/>
              <a:t> (</a:t>
            </a:r>
            <a:r>
              <a:rPr lang="en-US" dirty="0" err="1" smtClean="0"/>
              <a:t>seceders</a:t>
            </a:r>
            <a:r>
              <a:rPr lang="en-US" dirty="0" smtClean="0"/>
              <a:t>).</a:t>
            </a:r>
            <a:endParaRPr lang="en-US" dirty="0"/>
          </a:p>
        </p:txBody>
      </p:sp>
      <p:sp>
        <p:nvSpPr>
          <p:cNvPr id="5" name="Content Placeholder 4"/>
          <p:cNvSpPr>
            <a:spLocks noGrp="1"/>
          </p:cNvSpPr>
          <p:nvPr>
            <p:ph sz="half" idx="2"/>
          </p:nvPr>
        </p:nvSpPr>
        <p:spPr>
          <a:xfrm>
            <a:off x="3733800" y="3810000"/>
            <a:ext cx="5181600" cy="3048000"/>
          </a:xfrm>
        </p:spPr>
        <p:txBody>
          <a:bodyPr>
            <a:normAutofit fontScale="92500"/>
          </a:bodyPr>
          <a:lstStyle/>
          <a:p>
            <a:r>
              <a:rPr lang="en-US" dirty="0" smtClean="0"/>
              <a:t>After returning with Ali after </a:t>
            </a:r>
            <a:r>
              <a:rPr lang="en-US" dirty="0" err="1" smtClean="0"/>
              <a:t>Siffin</a:t>
            </a:r>
            <a:r>
              <a:rPr lang="en-US" dirty="0" smtClean="0"/>
              <a:t>, they distanced themselves from the remaining forces</a:t>
            </a:r>
          </a:p>
          <a:p>
            <a:r>
              <a:rPr lang="en-US" dirty="0" smtClean="0"/>
              <a:t>Disgruntled with the outcome of arbitration they took </a:t>
            </a:r>
            <a:r>
              <a:rPr lang="en-US" dirty="0" err="1" smtClean="0"/>
              <a:t>Nahrawan</a:t>
            </a:r>
            <a:r>
              <a:rPr lang="en-US" dirty="0" smtClean="0"/>
              <a:t> and butchered the governor there</a:t>
            </a:r>
            <a:endParaRPr lang="en-US" dirty="0"/>
          </a:p>
        </p:txBody>
      </p:sp>
      <p:pic>
        <p:nvPicPr>
          <p:cNvPr id="68610" name="Picture 2" descr="http://upload.wikimedia.org/wikipedia/commons/5/55/ReenactorKharjites.jpg"/>
          <p:cNvPicPr>
            <a:picLocks noChangeAspect="1" noChangeArrowheads="1"/>
          </p:cNvPicPr>
          <p:nvPr/>
        </p:nvPicPr>
        <p:blipFill>
          <a:blip r:embed="rId2"/>
          <a:srcRect/>
          <a:stretch>
            <a:fillRect/>
          </a:stretch>
        </p:blipFill>
        <p:spPr bwMode="auto">
          <a:xfrm>
            <a:off x="0" y="4124859"/>
            <a:ext cx="3733800" cy="273314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Ali Assassinated</a:t>
            </a:r>
            <a:endParaRPr lang="en-US" dirty="0"/>
          </a:p>
        </p:txBody>
      </p:sp>
      <p:sp>
        <p:nvSpPr>
          <p:cNvPr id="6" name="Content Placeholder 5"/>
          <p:cNvSpPr>
            <a:spLocks noGrp="1"/>
          </p:cNvSpPr>
          <p:nvPr>
            <p:ph sz="half" idx="1"/>
          </p:nvPr>
        </p:nvSpPr>
        <p:spPr>
          <a:xfrm>
            <a:off x="0" y="3124200"/>
            <a:ext cx="4495800" cy="3962400"/>
          </a:xfrm>
        </p:spPr>
        <p:txBody>
          <a:bodyPr>
            <a:normAutofit lnSpcReduction="10000"/>
          </a:bodyPr>
          <a:lstStyle/>
          <a:p>
            <a:r>
              <a:rPr lang="en-US" dirty="0" smtClean="0"/>
              <a:t>fearing the </a:t>
            </a:r>
            <a:r>
              <a:rPr lang="en-US" dirty="0" err="1" smtClean="0"/>
              <a:t>Kharijites</a:t>
            </a:r>
            <a:r>
              <a:rPr lang="en-US" dirty="0" smtClean="0"/>
              <a:t> might attack </a:t>
            </a:r>
            <a:r>
              <a:rPr lang="en-US" dirty="0" err="1" smtClean="0"/>
              <a:t>Kufa</a:t>
            </a:r>
            <a:r>
              <a:rPr lang="en-US" dirty="0" smtClean="0"/>
              <a:t>, Ali sent his forces to </a:t>
            </a:r>
            <a:r>
              <a:rPr lang="en-US" dirty="0" err="1" smtClean="0"/>
              <a:t>Nahrawan</a:t>
            </a:r>
            <a:r>
              <a:rPr lang="en-US" dirty="0" smtClean="0"/>
              <a:t> to stop them</a:t>
            </a:r>
          </a:p>
          <a:p>
            <a:pPr lvl="1"/>
            <a:r>
              <a:rPr lang="en-US" dirty="0" smtClean="0"/>
              <a:t>they killed all but 9 </a:t>
            </a:r>
            <a:r>
              <a:rPr lang="en-US" dirty="0" err="1" smtClean="0"/>
              <a:t>Kharijites</a:t>
            </a:r>
            <a:r>
              <a:rPr lang="en-US" dirty="0" smtClean="0"/>
              <a:t> but these escaped </a:t>
            </a:r>
          </a:p>
          <a:p>
            <a:pPr lvl="1"/>
            <a:r>
              <a:rPr lang="en-US" dirty="0" smtClean="0"/>
              <a:t>In 661, while he was praying, one of the </a:t>
            </a:r>
            <a:r>
              <a:rPr lang="en-US" dirty="0" err="1" smtClean="0"/>
              <a:t>Kharijites</a:t>
            </a:r>
            <a:r>
              <a:rPr lang="en-US" dirty="0" smtClean="0"/>
              <a:t> assassinated Ali in the Grand Mosque of </a:t>
            </a:r>
            <a:r>
              <a:rPr lang="en-US" dirty="0" err="1" smtClean="0"/>
              <a:t>Kufa</a:t>
            </a:r>
            <a:endParaRPr lang="en-US" dirty="0"/>
          </a:p>
        </p:txBody>
      </p:sp>
      <p:sp>
        <p:nvSpPr>
          <p:cNvPr id="7" name="Content Placeholder 6"/>
          <p:cNvSpPr>
            <a:spLocks noGrp="1"/>
          </p:cNvSpPr>
          <p:nvPr>
            <p:ph sz="half" idx="2"/>
          </p:nvPr>
        </p:nvSpPr>
        <p:spPr>
          <a:xfrm>
            <a:off x="0" y="1219201"/>
            <a:ext cx="9144000" cy="1828800"/>
          </a:xfrm>
        </p:spPr>
        <p:txBody>
          <a:bodyPr>
            <a:normAutofit lnSpcReduction="10000"/>
          </a:bodyPr>
          <a:lstStyle/>
          <a:p>
            <a:r>
              <a:rPr lang="en-US" dirty="0" err="1" smtClean="0"/>
              <a:t>Kharijites</a:t>
            </a:r>
            <a:r>
              <a:rPr lang="en-US" dirty="0" smtClean="0"/>
              <a:t> seceded claiming “There is no arbitrator but God”. They became enemies of the caliphs from now on</a:t>
            </a:r>
          </a:p>
          <a:p>
            <a:r>
              <a:rPr lang="en-US" dirty="0" smtClean="0"/>
              <a:t>By accepting arbitration, Ali had in effect called his own legitimacy as caliph into question, according to them.</a:t>
            </a:r>
            <a:endParaRPr lang="en-US" dirty="0"/>
          </a:p>
        </p:txBody>
      </p:sp>
      <p:pic>
        <p:nvPicPr>
          <p:cNvPr id="64514" name="Picture 2" descr="File:Kufa masjid.pdf">
            <a:hlinkClick r:id="rId2"/>
          </p:cNvPr>
          <p:cNvPicPr>
            <a:picLocks noChangeAspect="1" noChangeArrowheads="1"/>
          </p:cNvPicPr>
          <p:nvPr/>
        </p:nvPicPr>
        <p:blipFill>
          <a:blip r:embed="rId3"/>
          <a:srcRect/>
          <a:stretch>
            <a:fillRect/>
          </a:stretch>
        </p:blipFill>
        <p:spPr bwMode="auto">
          <a:xfrm>
            <a:off x="4495800" y="3373304"/>
            <a:ext cx="4648200" cy="348469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Ali’s Legacy</a:t>
            </a:r>
            <a:endParaRPr lang="en-US" dirty="0"/>
          </a:p>
        </p:txBody>
      </p:sp>
      <p:sp>
        <p:nvSpPr>
          <p:cNvPr id="3" name="Content Placeholder 2"/>
          <p:cNvSpPr>
            <a:spLocks noGrp="1"/>
          </p:cNvSpPr>
          <p:nvPr>
            <p:ph idx="1"/>
          </p:nvPr>
        </p:nvSpPr>
        <p:spPr>
          <a:xfrm>
            <a:off x="228600" y="1219200"/>
            <a:ext cx="8763000" cy="5410200"/>
          </a:xfrm>
        </p:spPr>
        <p:txBody>
          <a:bodyPr>
            <a:normAutofit fontScale="92500" lnSpcReduction="20000"/>
          </a:bodyPr>
          <a:lstStyle/>
          <a:p>
            <a:r>
              <a:rPr lang="en-US" dirty="0" smtClean="0"/>
              <a:t>“Infuse your heart with mercy, love and kindness for your subjects. Be not in face of them a voracious animal, counting them as easy prey, for they are of two </a:t>
            </a:r>
            <a:r>
              <a:rPr lang="en-US" dirty="0" err="1" smtClean="0"/>
              <a:t>kinds:either</a:t>
            </a:r>
            <a:r>
              <a:rPr lang="en-US" dirty="0" smtClean="0"/>
              <a:t> they are your brothers in religion or your equals in creation. Error catches them unaware, deficiencies overcome them, (evil deeds) are committed by them intentionally and by mistake. So grant them your pardon and your forgiveness to the same extent that you hope God will grant you His pardon and His forgiveness. For you are above them, and he who appointed you is above you, and God is above him who appointed you. God has sought from you the fulfillment of their requirements and He is trying you with them.”</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Dividing the Empire</a:t>
            </a:r>
            <a:endParaRPr lang="en-US" dirty="0"/>
          </a:p>
        </p:txBody>
      </p:sp>
      <p:pic>
        <p:nvPicPr>
          <p:cNvPr id="63490" name="Picture 2" descr="http://upload.wikimedia.org/wikipedia/commons/1/1e/Mohammad_adil_rais-Rashidun_Caliphate-different_phases.gif"/>
          <p:cNvPicPr>
            <a:picLocks noChangeAspect="1" noChangeArrowheads="1" noCrop="1"/>
          </p:cNvPicPr>
          <p:nvPr/>
        </p:nvPicPr>
        <p:blipFill>
          <a:blip r:embed="rId2"/>
          <a:srcRect/>
          <a:stretch>
            <a:fillRect/>
          </a:stretch>
        </p:blipFill>
        <p:spPr bwMode="auto">
          <a:xfrm>
            <a:off x="0" y="2438400"/>
            <a:ext cx="9169771" cy="44196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Aftermath</a:t>
            </a:r>
            <a:endParaRPr lang="en-US" dirty="0"/>
          </a:p>
        </p:txBody>
      </p:sp>
      <p:sp>
        <p:nvSpPr>
          <p:cNvPr id="3" name="Content Placeholder 2"/>
          <p:cNvSpPr>
            <a:spLocks noGrp="1"/>
          </p:cNvSpPr>
          <p:nvPr>
            <p:ph idx="1"/>
          </p:nvPr>
        </p:nvSpPr>
        <p:spPr>
          <a:xfrm>
            <a:off x="152400" y="1447800"/>
            <a:ext cx="8991600" cy="5257800"/>
          </a:xfrm>
        </p:spPr>
        <p:txBody>
          <a:bodyPr>
            <a:normAutofit fontScale="92500" lnSpcReduction="20000"/>
          </a:bodyPr>
          <a:lstStyle/>
          <a:p>
            <a:r>
              <a:rPr lang="en-US" dirty="0" smtClean="0"/>
              <a:t>Following the death of Ali, Islam was thrown into division:</a:t>
            </a:r>
          </a:p>
          <a:p>
            <a:pPr lvl="1"/>
            <a:r>
              <a:rPr lang="en-US" dirty="0" err="1" smtClean="0"/>
              <a:t>Mu’awiya</a:t>
            </a:r>
            <a:r>
              <a:rPr lang="en-US" dirty="0" smtClean="0"/>
              <a:t> proclaimed himself caliph in Jerusalem in 660 being the only contender, won by default and plotted to have his son </a:t>
            </a:r>
            <a:r>
              <a:rPr lang="en-US" dirty="0" err="1" smtClean="0"/>
              <a:t>Yazid</a:t>
            </a:r>
            <a:r>
              <a:rPr lang="en-US" dirty="0" smtClean="0"/>
              <a:t> eventually succeed him</a:t>
            </a:r>
          </a:p>
          <a:p>
            <a:pPr lvl="1"/>
            <a:r>
              <a:rPr lang="en-US" dirty="0" smtClean="0"/>
              <a:t>The elder son </a:t>
            </a:r>
            <a:r>
              <a:rPr lang="en-US" dirty="0" err="1" smtClean="0"/>
              <a:t>Hasan</a:t>
            </a:r>
            <a:r>
              <a:rPr lang="en-US" dirty="0" smtClean="0"/>
              <a:t> succeeded Ali after his </a:t>
            </a:r>
            <a:r>
              <a:rPr lang="en-US" dirty="0" err="1" smtClean="0"/>
              <a:t>deathbut</a:t>
            </a:r>
            <a:r>
              <a:rPr lang="en-US" dirty="0" smtClean="0"/>
              <a:t> soon signed a treaty with </a:t>
            </a:r>
            <a:r>
              <a:rPr lang="en-US" dirty="0" err="1" smtClean="0"/>
              <a:t>Mu’awiya</a:t>
            </a:r>
            <a:r>
              <a:rPr lang="en-US" dirty="0" smtClean="0"/>
              <a:t> to avoid further bloodshed</a:t>
            </a:r>
          </a:p>
          <a:p>
            <a:pPr lvl="1"/>
            <a:r>
              <a:rPr lang="en-US" dirty="0" smtClean="0"/>
              <a:t>His brother </a:t>
            </a:r>
            <a:r>
              <a:rPr lang="en-US" b="1" dirty="0" smtClean="0"/>
              <a:t>Hussein</a:t>
            </a:r>
            <a:r>
              <a:rPr lang="en-US" dirty="0" smtClean="0"/>
              <a:t> held that the hereditary succession of the caliphate was a violation of the </a:t>
            </a:r>
            <a:r>
              <a:rPr lang="en-US" dirty="0" err="1" smtClean="0"/>
              <a:t>Shari’a</a:t>
            </a:r>
            <a:endParaRPr lang="en-US" dirty="0" smtClean="0"/>
          </a:p>
          <a:p>
            <a:r>
              <a:rPr lang="en-US" dirty="0" smtClean="0"/>
              <a:t>The seminal event in </a:t>
            </a:r>
            <a:r>
              <a:rPr lang="en-US" dirty="0" err="1" smtClean="0"/>
              <a:t>Shi’i</a:t>
            </a:r>
            <a:r>
              <a:rPr lang="en-US" dirty="0" smtClean="0"/>
              <a:t> history is the martyrdom in 680 at the </a:t>
            </a:r>
            <a:r>
              <a:rPr lang="en-US" b="1" dirty="0" smtClean="0"/>
              <a:t>Battle of Karbala </a:t>
            </a:r>
            <a:r>
              <a:rPr lang="en-US" dirty="0" smtClean="0"/>
              <a:t>of Hussein, who led a non-allegiance movement against the defiant caliph (71 of Hussein's followers were killed as well). Hussein came to symbolize resistance to tyranny.</a:t>
            </a:r>
          </a:p>
          <a:p>
            <a:pPr lvl="1"/>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Battle of Karbala 680</a:t>
            </a:r>
            <a:endParaRPr lang="en-US" dirty="0"/>
          </a:p>
        </p:txBody>
      </p:sp>
      <p:sp>
        <p:nvSpPr>
          <p:cNvPr id="3" name="Content Placeholder 2"/>
          <p:cNvSpPr>
            <a:spLocks noGrp="1"/>
          </p:cNvSpPr>
          <p:nvPr>
            <p:ph idx="1"/>
          </p:nvPr>
        </p:nvSpPr>
        <p:spPr>
          <a:xfrm>
            <a:off x="381000" y="1219200"/>
            <a:ext cx="8763000" cy="2286001"/>
          </a:xfrm>
        </p:spPr>
        <p:txBody>
          <a:bodyPr>
            <a:normAutofit fontScale="92500" lnSpcReduction="10000"/>
          </a:bodyPr>
          <a:lstStyle/>
          <a:p>
            <a:r>
              <a:rPr lang="en-US" dirty="0" smtClean="0"/>
              <a:t>Fought against overwhelming odds, this battle is often cited as the definitive break between the </a:t>
            </a:r>
            <a:r>
              <a:rPr lang="en-US" dirty="0" err="1" smtClean="0"/>
              <a:t>Shi'a</a:t>
            </a:r>
            <a:r>
              <a:rPr lang="en-US" dirty="0" smtClean="0"/>
              <a:t> and Sunni sects of Islam, and until this day it has been commemorated each year by </a:t>
            </a:r>
            <a:r>
              <a:rPr lang="en-US" dirty="0" err="1" smtClean="0"/>
              <a:t>Shi'a</a:t>
            </a:r>
            <a:r>
              <a:rPr lang="en-US" dirty="0" smtClean="0"/>
              <a:t> Muslims on the Day of </a:t>
            </a:r>
            <a:r>
              <a:rPr lang="en-US" dirty="0" err="1" smtClean="0"/>
              <a:t>Ashura</a:t>
            </a:r>
            <a:r>
              <a:rPr lang="en-US" dirty="0" smtClean="0"/>
              <a:t>  =  Second </a:t>
            </a:r>
            <a:r>
              <a:rPr lang="en-US" i="1" dirty="0" err="1" smtClean="0"/>
              <a:t>Fitna</a:t>
            </a:r>
            <a:endParaRPr lang="en-US" i="1" dirty="0"/>
          </a:p>
        </p:txBody>
      </p:sp>
      <p:pic>
        <p:nvPicPr>
          <p:cNvPr id="75778" name="Picture 2" descr="http://secondthoughts.typepad.com/.a/6a00d83451cfe069e20115705e03b4970c-800wi"/>
          <p:cNvPicPr>
            <a:picLocks noChangeAspect="1" noChangeArrowheads="1"/>
          </p:cNvPicPr>
          <p:nvPr/>
        </p:nvPicPr>
        <p:blipFill>
          <a:blip r:embed="rId2"/>
          <a:srcRect/>
          <a:stretch>
            <a:fillRect/>
          </a:stretch>
        </p:blipFill>
        <p:spPr bwMode="auto">
          <a:xfrm>
            <a:off x="2476500" y="3533774"/>
            <a:ext cx="6667500" cy="332422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Abbasid Dynasty</a:t>
            </a:r>
            <a:endParaRPr lang="en-US" dirty="0"/>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dirty="0" smtClean="0"/>
              <a:t>The Abbasid caliphs were Arabs descended from </a:t>
            </a:r>
            <a:r>
              <a:rPr lang="en-US" dirty="0" err="1" smtClean="0"/>
              <a:t>Abbas</a:t>
            </a:r>
            <a:r>
              <a:rPr lang="en-US" dirty="0" smtClean="0"/>
              <a:t> (566–662), younger uncle of Muhammad, </a:t>
            </a:r>
          </a:p>
          <a:p>
            <a:r>
              <a:rPr lang="en-US" dirty="0" smtClean="0"/>
              <a:t>considered themselves the true successor of Muhammad as opposed to the Umayyad.</a:t>
            </a:r>
          </a:p>
          <a:p>
            <a:pPr lvl="1"/>
            <a:r>
              <a:rPr lang="en-US" dirty="0" err="1" smtClean="0"/>
              <a:t>Umayyads</a:t>
            </a:r>
            <a:r>
              <a:rPr lang="en-US" dirty="0" smtClean="0"/>
              <a:t> were descended from a clan separate from Muhammad's in the </a:t>
            </a:r>
            <a:r>
              <a:rPr lang="en-US" dirty="0" err="1" smtClean="0"/>
              <a:t>Quraysh</a:t>
            </a:r>
            <a:r>
              <a:rPr lang="en-US" dirty="0" smtClean="0"/>
              <a:t> tribe.</a:t>
            </a:r>
          </a:p>
          <a:p>
            <a:r>
              <a:rPr lang="en-US" dirty="0" smtClean="0"/>
              <a:t>One Abu al-</a:t>
            </a:r>
            <a:r>
              <a:rPr lang="en-US" dirty="0" err="1" smtClean="0"/>
              <a:t>Abbas</a:t>
            </a:r>
            <a:r>
              <a:rPr lang="en-US" dirty="0" smtClean="0"/>
              <a:t>, descendent of </a:t>
            </a:r>
            <a:r>
              <a:rPr lang="en-US" dirty="0" err="1" smtClean="0"/>
              <a:t>Abbas</a:t>
            </a:r>
            <a:r>
              <a:rPr lang="en-US" dirty="0" smtClean="0"/>
              <a:t>, revolted against the last Umayyad caliph, </a:t>
            </a:r>
            <a:r>
              <a:rPr lang="en-US" dirty="0" err="1" smtClean="0"/>
              <a:t>Marwan</a:t>
            </a:r>
            <a:r>
              <a:rPr lang="en-US" dirty="0" smtClean="0"/>
              <a:t> II</a:t>
            </a:r>
          </a:p>
          <a:p>
            <a:pPr lvl="1"/>
            <a:r>
              <a:rPr lang="en-US" dirty="0" smtClean="0"/>
              <a:t>defeated the </a:t>
            </a:r>
            <a:r>
              <a:rPr lang="en-US" dirty="0" err="1" smtClean="0"/>
              <a:t>Umayyads</a:t>
            </a:r>
            <a:r>
              <a:rPr lang="en-US" dirty="0" smtClean="0"/>
              <a:t> in 750 in the Battle of the </a:t>
            </a:r>
            <a:r>
              <a:rPr lang="en-US" dirty="0" err="1" smtClean="0"/>
              <a:t>Zab</a:t>
            </a:r>
            <a:r>
              <a:rPr lang="en-US" dirty="0" smtClean="0"/>
              <a:t> with a coalition of </a:t>
            </a:r>
            <a:r>
              <a:rPr lang="en-US" dirty="0" err="1" smtClean="0"/>
              <a:t>Shi’ite</a:t>
            </a:r>
            <a:r>
              <a:rPr lang="en-US" dirty="0" smtClean="0"/>
              <a:t>, Persian and Abbasid soldiers</a:t>
            </a:r>
          </a:p>
          <a:p>
            <a:pPr lvl="1"/>
            <a:r>
              <a:rPr lang="en-US" dirty="0" smtClean="0"/>
              <a:t>Abu proclaimed himself caliph, gave himself a title of al-</a:t>
            </a:r>
            <a:r>
              <a:rPr lang="en-US" dirty="0" err="1" smtClean="0"/>
              <a:t>Saffah</a:t>
            </a:r>
            <a:r>
              <a:rPr lang="en-US" dirty="0" smtClean="0"/>
              <a:t> (“blood-letter”) and moved capital to Baghdad</a:t>
            </a:r>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a:t>
            </a:r>
            <a:r>
              <a:rPr lang="en-US" dirty="0" err="1" smtClean="0"/>
              <a:t>Ka’ba</a:t>
            </a:r>
            <a:endParaRPr lang="en-US" dirty="0"/>
          </a:p>
        </p:txBody>
      </p:sp>
      <p:sp>
        <p:nvSpPr>
          <p:cNvPr id="3" name="Content Placeholder 2"/>
          <p:cNvSpPr>
            <a:spLocks noGrp="1"/>
          </p:cNvSpPr>
          <p:nvPr>
            <p:ph idx="1"/>
          </p:nvPr>
        </p:nvSpPr>
        <p:spPr>
          <a:xfrm>
            <a:off x="0" y="1066800"/>
            <a:ext cx="6096000" cy="5791200"/>
          </a:xfrm>
        </p:spPr>
        <p:txBody>
          <a:bodyPr>
            <a:normAutofit fontScale="92500" lnSpcReduction="20000"/>
          </a:bodyPr>
          <a:lstStyle/>
          <a:p>
            <a:r>
              <a:rPr lang="en-US" i="1" dirty="0" err="1" smtClean="0"/>
              <a:t>Hajar</a:t>
            </a:r>
            <a:r>
              <a:rPr lang="en-US" i="1" dirty="0" smtClean="0"/>
              <a:t>-al-</a:t>
            </a:r>
            <a:r>
              <a:rPr lang="en-US" i="1" dirty="0" err="1" smtClean="0"/>
              <a:t>aswad</a:t>
            </a:r>
            <a:r>
              <a:rPr lang="en-US" i="1" dirty="0" smtClean="0"/>
              <a:t> </a:t>
            </a:r>
            <a:r>
              <a:rPr lang="en-US" dirty="0" smtClean="0"/>
              <a:t>(1), according to Muslims, was placed there by Ibrahim and Ismail, a stone from paradise sent by the angels to Ibrahim</a:t>
            </a:r>
          </a:p>
          <a:p>
            <a:r>
              <a:rPr lang="en-US" dirty="0" smtClean="0"/>
              <a:t>The </a:t>
            </a:r>
            <a:r>
              <a:rPr lang="en-US" dirty="0" err="1" smtClean="0"/>
              <a:t>Ka’ba</a:t>
            </a:r>
            <a:r>
              <a:rPr lang="en-US" dirty="0" smtClean="0"/>
              <a:t> is, therefore, believed by Muslims to be more than a millennium older than the Temple of Solomon in Jerusalem, which is believed to have been finished in 1007 B.C.</a:t>
            </a:r>
            <a:r>
              <a:rPr lang="en-US" baseline="30000" dirty="0" smtClean="0"/>
              <a:t> </a:t>
            </a:r>
            <a:r>
              <a:rPr lang="en-US" dirty="0" smtClean="0"/>
              <a:t>These dates remain consistent with the Muslim belief that the </a:t>
            </a:r>
            <a:r>
              <a:rPr lang="en-US" dirty="0" err="1" smtClean="0"/>
              <a:t>Ka’ba</a:t>
            </a:r>
            <a:r>
              <a:rPr lang="en-US" dirty="0" smtClean="0"/>
              <a:t> is the oldest mosque in history.</a:t>
            </a:r>
          </a:p>
          <a:p>
            <a:endParaRPr lang="en-US" dirty="0"/>
          </a:p>
        </p:txBody>
      </p:sp>
      <p:pic>
        <p:nvPicPr>
          <p:cNvPr id="1026" name="Picture 2" descr="File:Kaaba.png">
            <a:hlinkClick r:id="rId2"/>
          </p:cNvPr>
          <p:cNvPicPr>
            <a:picLocks noChangeAspect="1" noChangeArrowheads="1"/>
          </p:cNvPicPr>
          <p:nvPr/>
        </p:nvPicPr>
        <p:blipFill>
          <a:blip r:embed="rId3"/>
          <a:srcRect/>
          <a:stretch>
            <a:fillRect/>
          </a:stretch>
        </p:blipFill>
        <p:spPr bwMode="auto">
          <a:xfrm>
            <a:off x="5486400" y="1905000"/>
            <a:ext cx="3488800" cy="37338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Abbasids</a:t>
            </a:r>
            <a:endParaRPr lang="en-US" dirty="0"/>
          </a:p>
        </p:txBody>
      </p:sp>
      <p:sp>
        <p:nvSpPr>
          <p:cNvPr id="3" name="Content Placeholder 2"/>
          <p:cNvSpPr>
            <a:spLocks noGrp="1"/>
          </p:cNvSpPr>
          <p:nvPr>
            <p:ph idx="1"/>
          </p:nvPr>
        </p:nvSpPr>
        <p:spPr>
          <a:xfrm>
            <a:off x="152400" y="838200"/>
            <a:ext cx="8991600" cy="5715000"/>
          </a:xfrm>
        </p:spPr>
        <p:txBody>
          <a:bodyPr>
            <a:normAutofit fontScale="85000" lnSpcReduction="10000"/>
          </a:bodyPr>
          <a:lstStyle/>
          <a:p>
            <a:r>
              <a:rPr lang="en-US" dirty="0" smtClean="0"/>
              <a:t>Just as the </a:t>
            </a:r>
            <a:r>
              <a:rPr lang="en-US" dirty="0" err="1" smtClean="0"/>
              <a:t>Umayyads</a:t>
            </a:r>
            <a:r>
              <a:rPr lang="en-US" dirty="0" smtClean="0"/>
              <a:t> had usurped the caliphate from Ali, in the eighth century, the family of </a:t>
            </a:r>
            <a:r>
              <a:rPr lang="en-US" dirty="0" err="1" smtClean="0"/>
              <a:t>Abbas</a:t>
            </a:r>
            <a:r>
              <a:rPr lang="en-US" dirty="0" smtClean="0"/>
              <a:t> stirred up dissention against the </a:t>
            </a:r>
            <a:r>
              <a:rPr lang="en-US" dirty="0" err="1" smtClean="0"/>
              <a:t>Umayyads</a:t>
            </a:r>
            <a:endParaRPr lang="en-US" dirty="0" smtClean="0"/>
          </a:p>
          <a:p>
            <a:pPr lvl="1"/>
            <a:r>
              <a:rPr lang="en-US" dirty="0" smtClean="0"/>
              <a:t> among the Persians, </a:t>
            </a:r>
            <a:r>
              <a:rPr lang="en-US" dirty="0" err="1" smtClean="0"/>
              <a:t>Shi’ites</a:t>
            </a:r>
            <a:r>
              <a:rPr lang="en-US" dirty="0" smtClean="0"/>
              <a:t>, </a:t>
            </a:r>
            <a:r>
              <a:rPr lang="en-US" dirty="0" err="1" smtClean="0"/>
              <a:t>Kharijites</a:t>
            </a:r>
            <a:r>
              <a:rPr lang="en-US" dirty="0" smtClean="0"/>
              <a:t> and other malcontents. </a:t>
            </a:r>
          </a:p>
          <a:p>
            <a:pPr lvl="1"/>
            <a:r>
              <a:rPr lang="en-US" dirty="0" smtClean="0"/>
              <a:t>The Abbasids thus used the oppressed and downtrodden to establish themselves in power </a:t>
            </a:r>
          </a:p>
          <a:p>
            <a:r>
              <a:rPr lang="en-US" dirty="0" smtClean="0"/>
              <a:t>once they got it, they turned against their abettors. This caused a further rift between Muslim Arabs and their Persian Muslims.</a:t>
            </a:r>
          </a:p>
          <a:p>
            <a:r>
              <a:rPr lang="en-US" dirty="0" smtClean="0"/>
              <a:t>The </a:t>
            </a:r>
            <a:r>
              <a:rPr lang="en-US" dirty="0" err="1" smtClean="0"/>
              <a:t>Abassid</a:t>
            </a:r>
            <a:r>
              <a:rPr lang="en-US" dirty="0" smtClean="0"/>
              <a:t> dynasty lasted for over 8 centuries and 54 caliphs until it gave way to the Ottoman empire in 1517.</a:t>
            </a:r>
          </a:p>
          <a:p>
            <a:r>
              <a:rPr lang="en-US" dirty="0" smtClean="0"/>
              <a:t>under the </a:t>
            </a:r>
            <a:r>
              <a:rPr lang="en-US" dirty="0" err="1" smtClean="0"/>
              <a:t>Abassids</a:t>
            </a:r>
            <a:r>
              <a:rPr lang="en-US" dirty="0" smtClean="0"/>
              <a:t>, the Empire of Islam reached its Zenith encompassing most of Spain and extending east to Afghanistan.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xapansion of Islam Under Caliphs.jpeg"/>
          <p:cNvPicPr>
            <a:picLocks noGrp="1" noChangeAspect="1"/>
          </p:cNvPicPr>
          <p:nvPr>
            <p:ph idx="1"/>
          </p:nvPr>
        </p:nvPicPr>
        <p:blipFill>
          <a:blip r:embed="rId2" cstate="print"/>
          <a:stretch>
            <a:fillRect/>
          </a:stretch>
        </p:blipFill>
        <p:spPr>
          <a:xfrm rot="10800000">
            <a:off x="-17516" y="0"/>
            <a:ext cx="9244184" cy="6860316"/>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File:Abbasid Caliphate most extant.png">
            <a:hlinkClick r:id="rId2"/>
          </p:cNvPr>
          <p:cNvPicPr>
            <a:picLocks noChangeAspect="1" noChangeArrowheads="1"/>
          </p:cNvPicPr>
          <p:nvPr/>
        </p:nvPicPr>
        <p:blipFill>
          <a:blip r:embed="rId3"/>
          <a:srcRect/>
          <a:stretch>
            <a:fillRect/>
          </a:stretch>
        </p:blipFill>
        <p:spPr bwMode="auto">
          <a:xfrm>
            <a:off x="-1" y="1295400"/>
            <a:ext cx="9137739" cy="55626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Sunnis</a:t>
            </a:r>
            <a:endParaRPr lang="en-US" dirty="0"/>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smtClean="0"/>
              <a:t>Sunnis accept the caliphates of the Umayyad and </a:t>
            </a:r>
            <a:r>
              <a:rPr lang="en-US" dirty="0" err="1" smtClean="0"/>
              <a:t>Abassid</a:t>
            </a:r>
            <a:r>
              <a:rPr lang="en-US" dirty="0" smtClean="0"/>
              <a:t> dynasties as legitimate being that they are of the same blood-line as the Prophet</a:t>
            </a:r>
          </a:p>
          <a:p>
            <a:r>
              <a:rPr lang="en-US" dirty="0" smtClean="0"/>
              <a:t>Sunnis consider the Quran as infallible, and the body of law is theoretically complete and unchangeable. </a:t>
            </a:r>
          </a:p>
          <a:p>
            <a:pPr lvl="1"/>
            <a:r>
              <a:rPr lang="en-US" dirty="0" smtClean="0"/>
              <a:t>Despite this, as the empire of Islam expanded, the leaders discovered that the Quran did not contain all the answers to questions of law facing the modern communities. </a:t>
            </a:r>
          </a:p>
          <a:p>
            <a:pPr lvl="1"/>
            <a:r>
              <a:rPr lang="en-US" dirty="0" smtClean="0"/>
              <a:t>This lead Muslim authorities to resorted to a collection of traditions, </a:t>
            </a:r>
            <a:r>
              <a:rPr lang="en-US" b="1" i="1" dirty="0" err="1" smtClean="0"/>
              <a:t>hadith</a:t>
            </a:r>
            <a:r>
              <a:rPr lang="en-US" dirty="0" smtClean="0"/>
              <a:t>, to settle difficult decisions, moral and legal controversies and even matters of personal hygiene. Some 7,500 considered to be of genuine authority. </a:t>
            </a:r>
          </a:p>
          <a:p>
            <a:r>
              <a:rPr lang="en-US" dirty="0" smtClean="0"/>
              <a:t>The Quran and </a:t>
            </a:r>
            <a:r>
              <a:rPr lang="en-US" dirty="0" err="1" smtClean="0"/>
              <a:t>hadith</a:t>
            </a:r>
            <a:r>
              <a:rPr lang="en-US" dirty="0" smtClean="0"/>
              <a:t> form the totality of the law of Allah, </a:t>
            </a:r>
            <a:r>
              <a:rPr lang="en-US" b="1" i="1" dirty="0" err="1" smtClean="0"/>
              <a:t>Shari’a</a:t>
            </a:r>
            <a:r>
              <a:rPr lang="en-US" dirty="0" smtClean="0"/>
              <a:t>, which form the basis of Islamic jurisprudence. </a:t>
            </a:r>
          </a:p>
          <a:p>
            <a:pPr lvl="1"/>
            <a:r>
              <a:rPr lang="en-US" dirty="0" smtClean="0"/>
              <a:t>Only when the Quran and </a:t>
            </a:r>
            <a:r>
              <a:rPr lang="en-US" dirty="0" err="1" smtClean="0"/>
              <a:t>hadith</a:t>
            </a:r>
            <a:r>
              <a:rPr lang="en-US" dirty="0" smtClean="0"/>
              <a:t> fail to be of any assistance do Islamic justices resort to </a:t>
            </a:r>
          </a:p>
          <a:p>
            <a:pPr lvl="1"/>
            <a:r>
              <a:rPr lang="en-US" dirty="0" smtClean="0"/>
              <a:t>analogies (interpreting obsolete principles in the Quran in a modern context) and </a:t>
            </a:r>
          </a:p>
          <a:p>
            <a:pPr lvl="1"/>
            <a:r>
              <a:rPr lang="en-US" dirty="0" smtClean="0"/>
              <a:t>consensus (agreement of the community of Islam) for resolving legal conflicts and evaluating novel ideas. </a:t>
            </a:r>
          </a:p>
          <a:p>
            <a:pPr lvl="1"/>
            <a:r>
              <a:rPr lang="en-US" dirty="0" smtClean="0"/>
              <a:t>Innovation and deviation are difficult, sometimes even heretical, in Sunni Islam.</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err="1" smtClean="0"/>
              <a:t>Shi’is</a:t>
            </a:r>
            <a:endParaRPr lang="en-US" dirty="0"/>
          </a:p>
        </p:txBody>
      </p:sp>
      <p:sp>
        <p:nvSpPr>
          <p:cNvPr id="3" name="Content Placeholder 2"/>
          <p:cNvSpPr>
            <a:spLocks noGrp="1"/>
          </p:cNvSpPr>
          <p:nvPr>
            <p:ph idx="1"/>
          </p:nvPr>
        </p:nvSpPr>
        <p:spPr>
          <a:xfrm>
            <a:off x="381000" y="1295400"/>
            <a:ext cx="8534400" cy="5257800"/>
          </a:xfrm>
        </p:spPr>
        <p:txBody>
          <a:bodyPr>
            <a:normAutofit fontScale="92500" lnSpcReduction="20000"/>
          </a:bodyPr>
          <a:lstStyle/>
          <a:p>
            <a:r>
              <a:rPr lang="en-US" dirty="0" err="1" smtClean="0"/>
              <a:t>Shi’i</a:t>
            </a:r>
            <a:r>
              <a:rPr lang="en-US" dirty="0" smtClean="0"/>
              <a:t> reject the caliphs after Ali as being usurpers </a:t>
            </a:r>
          </a:p>
          <a:p>
            <a:r>
              <a:rPr lang="en-US" dirty="0" smtClean="0"/>
              <a:t>The subsequent successors of Muhammad are the </a:t>
            </a:r>
            <a:r>
              <a:rPr lang="en-US" b="1" i="1" dirty="0" smtClean="0"/>
              <a:t>Imam,</a:t>
            </a:r>
            <a:r>
              <a:rPr lang="en-US" dirty="0" smtClean="0"/>
              <a:t> </a:t>
            </a:r>
          </a:p>
          <a:p>
            <a:pPr lvl="1"/>
            <a:r>
              <a:rPr lang="en-US" dirty="0" smtClean="0"/>
              <a:t>spiritually appointed leaders qualified to interpret the law. </a:t>
            </a:r>
          </a:p>
          <a:p>
            <a:r>
              <a:rPr lang="en-US" u="sng" dirty="0" smtClean="0"/>
              <a:t>Ali was the first imam</a:t>
            </a:r>
            <a:r>
              <a:rPr lang="en-US" dirty="0" smtClean="0"/>
              <a:t> </a:t>
            </a:r>
          </a:p>
          <a:p>
            <a:pPr lvl="1"/>
            <a:r>
              <a:rPr lang="en-US" dirty="0" smtClean="0"/>
              <a:t>subsequent imams succeed by divine appointment. </a:t>
            </a:r>
          </a:p>
          <a:p>
            <a:pPr lvl="1"/>
            <a:r>
              <a:rPr lang="en-US" dirty="0" smtClean="0"/>
              <a:t>imam is not selected by the community but by the will of Allah</a:t>
            </a:r>
          </a:p>
          <a:p>
            <a:r>
              <a:rPr lang="en-US" dirty="0" smtClean="0"/>
              <a:t>The imam is the vice regent of </a:t>
            </a:r>
            <a:r>
              <a:rPr lang="en-US" dirty="0" err="1" smtClean="0"/>
              <a:t>allah</a:t>
            </a:r>
            <a:r>
              <a:rPr lang="en-US" dirty="0" smtClean="0"/>
              <a:t> and exists in as state of permanent grace which renders them infallible, impeccable and immaculate, a “man-God”.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Shi’is</a:t>
            </a:r>
            <a:r>
              <a:rPr lang="en-US" dirty="0" smtClean="0"/>
              <a:t>; The </a:t>
            </a:r>
            <a:r>
              <a:rPr lang="en-US" dirty="0" err="1" smtClean="0"/>
              <a:t>Twelvers</a:t>
            </a:r>
            <a:endParaRPr lang="en-US" dirty="0"/>
          </a:p>
        </p:txBody>
      </p:sp>
      <p:sp>
        <p:nvSpPr>
          <p:cNvPr id="3" name="Content Placeholder 2"/>
          <p:cNvSpPr>
            <a:spLocks noGrp="1"/>
          </p:cNvSpPr>
          <p:nvPr>
            <p:ph idx="1"/>
          </p:nvPr>
        </p:nvSpPr>
        <p:spPr>
          <a:xfrm>
            <a:off x="0" y="1447800"/>
            <a:ext cx="9144000" cy="5410200"/>
          </a:xfrm>
        </p:spPr>
        <p:txBody>
          <a:bodyPr>
            <a:normAutofit fontScale="85000" lnSpcReduction="20000"/>
          </a:bodyPr>
          <a:lstStyle/>
          <a:p>
            <a:r>
              <a:rPr lang="en-US" dirty="0" smtClean="0"/>
              <a:t>The third imam, </a:t>
            </a:r>
            <a:r>
              <a:rPr lang="en-US" dirty="0" err="1" smtClean="0"/>
              <a:t>Hussayn</a:t>
            </a:r>
            <a:r>
              <a:rPr lang="en-US" dirty="0" smtClean="0"/>
              <a:t>, was martyred at Karbala and </a:t>
            </a:r>
            <a:r>
              <a:rPr lang="en-US" dirty="0" err="1" smtClean="0"/>
              <a:t>Shi’ites</a:t>
            </a:r>
            <a:r>
              <a:rPr lang="en-US" dirty="0" smtClean="0"/>
              <a:t> have depicted his death as vicarious for the sins of the world. </a:t>
            </a:r>
          </a:p>
          <a:p>
            <a:r>
              <a:rPr lang="en-US" dirty="0" smtClean="0"/>
              <a:t>The doctrine of the Imamate forms the basis for </a:t>
            </a:r>
            <a:r>
              <a:rPr lang="en-US" dirty="0" err="1" smtClean="0"/>
              <a:t>Shi’i</a:t>
            </a:r>
            <a:r>
              <a:rPr lang="en-US" dirty="0" smtClean="0"/>
              <a:t> political theory and the legitimate government belongs to the imam. </a:t>
            </a:r>
          </a:p>
          <a:p>
            <a:pPr lvl="1"/>
            <a:r>
              <a:rPr lang="en-US" dirty="0" smtClean="0"/>
              <a:t>All governments not under the imam, including the Sunni caliphs, are not legitimate. </a:t>
            </a:r>
          </a:p>
          <a:p>
            <a:r>
              <a:rPr lang="en-US" dirty="0" smtClean="0"/>
              <a:t>Most </a:t>
            </a:r>
            <a:r>
              <a:rPr lang="en-US" dirty="0" err="1" smtClean="0"/>
              <a:t>Shi’ites</a:t>
            </a:r>
            <a:r>
              <a:rPr lang="en-US" dirty="0" smtClean="0"/>
              <a:t> believe, </a:t>
            </a:r>
            <a:r>
              <a:rPr lang="en-US" u="sng" dirty="0" smtClean="0"/>
              <a:t>especially in Iran</a:t>
            </a:r>
            <a:r>
              <a:rPr lang="en-US" dirty="0" smtClean="0"/>
              <a:t>, the twelfth and last imam has gone into hiding. </a:t>
            </a:r>
          </a:p>
          <a:p>
            <a:pPr lvl="1"/>
            <a:r>
              <a:rPr lang="en-US" dirty="0" smtClean="0"/>
              <a:t>This </a:t>
            </a:r>
            <a:r>
              <a:rPr lang="en-US" b="1" dirty="0" smtClean="0"/>
              <a:t>Hidden Imam</a:t>
            </a:r>
            <a:r>
              <a:rPr lang="en-US" dirty="0" smtClean="0"/>
              <a:t> or “</a:t>
            </a:r>
            <a:r>
              <a:rPr lang="en-US" b="1" i="1" dirty="0" err="1" smtClean="0"/>
              <a:t>Mahdi</a:t>
            </a:r>
            <a:r>
              <a:rPr lang="en-US" dirty="0" smtClean="0"/>
              <a:t>” (Messiah) parallels the Christian belief in that in the end of time he will come again as a liberator and conqueror and establish a reign of righteousness. </a:t>
            </a:r>
          </a:p>
          <a:p>
            <a:pPr lvl="1"/>
            <a:r>
              <a:rPr lang="en-US" dirty="0" err="1" smtClean="0"/>
              <a:t>Shi’ites</a:t>
            </a:r>
            <a:r>
              <a:rPr lang="en-US" dirty="0" smtClean="0"/>
              <a:t> who hold this belief are sometimes called “</a:t>
            </a:r>
            <a:r>
              <a:rPr lang="en-US" b="1" dirty="0" err="1" smtClean="0"/>
              <a:t>Twelvers</a:t>
            </a:r>
            <a:r>
              <a:rPr lang="en-US" dirty="0" smtClean="0"/>
              <a:t>”. In the absence of the imam, the scholars or </a:t>
            </a:r>
            <a:r>
              <a:rPr lang="en-US" b="1" i="1" dirty="0" err="1" smtClean="0"/>
              <a:t>mujtahid</a:t>
            </a:r>
            <a:r>
              <a:rPr lang="en-US" dirty="0" smtClean="0"/>
              <a:t> fulfill this role imperfectly.</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Mujtahid</a:t>
            </a:r>
            <a:endParaRPr lang="en-US" dirty="0"/>
          </a:p>
        </p:txBody>
      </p:sp>
      <p:sp>
        <p:nvSpPr>
          <p:cNvPr id="3" name="Content Placeholder 2"/>
          <p:cNvSpPr>
            <a:spLocks noGrp="1"/>
          </p:cNvSpPr>
          <p:nvPr>
            <p:ph idx="1"/>
          </p:nvPr>
        </p:nvSpPr>
        <p:spPr>
          <a:xfrm>
            <a:off x="228600" y="1066800"/>
            <a:ext cx="8915400" cy="5791200"/>
          </a:xfrm>
        </p:spPr>
        <p:txBody>
          <a:bodyPr>
            <a:normAutofit fontScale="70000" lnSpcReduction="20000"/>
          </a:bodyPr>
          <a:lstStyle/>
          <a:p>
            <a:r>
              <a:rPr lang="en-US" dirty="0" smtClean="0"/>
              <a:t>In </a:t>
            </a:r>
            <a:r>
              <a:rPr lang="en-US" dirty="0" err="1" smtClean="0"/>
              <a:t>Shi’ism</a:t>
            </a:r>
            <a:r>
              <a:rPr lang="en-US" dirty="0" smtClean="0"/>
              <a:t>, </a:t>
            </a:r>
            <a:r>
              <a:rPr lang="en-US" i="1" dirty="0" err="1" smtClean="0"/>
              <a:t>mujtahid</a:t>
            </a:r>
            <a:r>
              <a:rPr lang="en-US" dirty="0" smtClean="0"/>
              <a:t> fills leadership role in absence of </a:t>
            </a:r>
            <a:r>
              <a:rPr lang="en-US" i="1" dirty="0" smtClean="0"/>
              <a:t>imam </a:t>
            </a:r>
            <a:r>
              <a:rPr lang="en-US" dirty="0" smtClean="0"/>
              <a:t>(imperfectly though)</a:t>
            </a:r>
          </a:p>
          <a:p>
            <a:pPr lvl="1"/>
            <a:r>
              <a:rPr lang="en-US" dirty="0" smtClean="0"/>
              <a:t>selected from the scholars of </a:t>
            </a:r>
            <a:r>
              <a:rPr lang="en-US" dirty="0" err="1" smtClean="0"/>
              <a:t>Shari’a</a:t>
            </a:r>
            <a:r>
              <a:rPr lang="en-US" dirty="0" smtClean="0"/>
              <a:t> </a:t>
            </a:r>
            <a:r>
              <a:rPr lang="en-US" i="1" dirty="0" smtClean="0"/>
              <a:t>(</a:t>
            </a:r>
            <a:r>
              <a:rPr lang="en-US" b="1" i="1" dirty="0" err="1" smtClean="0"/>
              <a:t>ulama</a:t>
            </a:r>
            <a:r>
              <a:rPr lang="en-US" i="1" dirty="0" smtClean="0"/>
              <a:t>)</a:t>
            </a:r>
          </a:p>
          <a:p>
            <a:r>
              <a:rPr lang="en-US" dirty="0" smtClean="0"/>
              <a:t>Thus in </a:t>
            </a:r>
            <a:r>
              <a:rPr lang="en-US" dirty="0" err="1" smtClean="0"/>
              <a:t>Shi’i</a:t>
            </a:r>
            <a:r>
              <a:rPr lang="en-US" dirty="0" smtClean="0"/>
              <a:t> communities, the </a:t>
            </a:r>
            <a:r>
              <a:rPr lang="en-US" dirty="0" err="1" smtClean="0"/>
              <a:t>mujtahids</a:t>
            </a:r>
            <a:r>
              <a:rPr lang="en-US" dirty="0" smtClean="0"/>
              <a:t> are the major source of interpreting the law on all social, political and religious affairs and they serve the immensely significant role of controlling and channeling change in </a:t>
            </a:r>
            <a:r>
              <a:rPr lang="en-US" dirty="0" err="1" smtClean="0"/>
              <a:t>Shi’i</a:t>
            </a:r>
            <a:r>
              <a:rPr lang="en-US" dirty="0" smtClean="0"/>
              <a:t>  Islamic societies. </a:t>
            </a:r>
          </a:p>
          <a:p>
            <a:r>
              <a:rPr lang="en-US" dirty="0" smtClean="0"/>
              <a:t>There was no hierarchal organization to appoint such leaders </a:t>
            </a:r>
          </a:p>
          <a:p>
            <a:pPr lvl="1"/>
            <a:r>
              <a:rPr lang="en-US" dirty="0" smtClean="0"/>
              <a:t>and thus anyone aspiring to be a </a:t>
            </a:r>
            <a:r>
              <a:rPr lang="en-US" dirty="0" err="1" smtClean="0"/>
              <a:t>mujtahid</a:t>
            </a:r>
            <a:r>
              <a:rPr lang="en-US" dirty="0" smtClean="0"/>
              <a:t> had to study </a:t>
            </a:r>
            <a:r>
              <a:rPr lang="en-US" dirty="0" err="1" smtClean="0"/>
              <a:t>Shi’i</a:t>
            </a:r>
            <a:r>
              <a:rPr lang="en-US" dirty="0" smtClean="0"/>
              <a:t> doctrine and the </a:t>
            </a:r>
            <a:r>
              <a:rPr lang="en-US" dirty="0" err="1" smtClean="0"/>
              <a:t>Shari’a</a:t>
            </a:r>
            <a:r>
              <a:rPr lang="en-US" dirty="0" smtClean="0"/>
              <a:t> (these scholars are called </a:t>
            </a:r>
            <a:r>
              <a:rPr lang="en-US" b="1" i="1" dirty="0" err="1" smtClean="0"/>
              <a:t>ulama</a:t>
            </a:r>
            <a:r>
              <a:rPr lang="en-US" dirty="0" smtClean="0"/>
              <a:t>) but not many reached the coveted position. </a:t>
            </a:r>
          </a:p>
          <a:p>
            <a:pPr lvl="1"/>
            <a:r>
              <a:rPr lang="en-US" dirty="0" smtClean="0"/>
              <a:t>They had to have reputation for piety, wisdom and leadership.</a:t>
            </a:r>
          </a:p>
          <a:p>
            <a:pPr lvl="1"/>
            <a:r>
              <a:rPr lang="en-US" dirty="0" smtClean="0"/>
              <a:t> The </a:t>
            </a:r>
            <a:r>
              <a:rPr lang="en-US" dirty="0" err="1" smtClean="0"/>
              <a:t>mujtahid</a:t>
            </a:r>
            <a:r>
              <a:rPr lang="en-US" dirty="0" smtClean="0"/>
              <a:t> would be informally chosen by consensus among the </a:t>
            </a:r>
            <a:r>
              <a:rPr lang="en-US" dirty="0" err="1" smtClean="0"/>
              <a:t>ulama</a:t>
            </a:r>
            <a:r>
              <a:rPr lang="en-US" dirty="0" smtClean="0"/>
              <a:t>. </a:t>
            </a:r>
          </a:p>
          <a:p>
            <a:r>
              <a:rPr lang="en-US" dirty="0" smtClean="0"/>
              <a:t>Usually there is more than one </a:t>
            </a:r>
            <a:r>
              <a:rPr lang="en-US" dirty="0" err="1" smtClean="0"/>
              <a:t>mujtahid</a:t>
            </a:r>
            <a:r>
              <a:rPr lang="en-US" dirty="0" smtClean="0"/>
              <a:t> at any one time resulting in differences of opinion. </a:t>
            </a:r>
          </a:p>
          <a:p>
            <a:pPr lvl="1"/>
            <a:r>
              <a:rPr lang="en-US" dirty="0" smtClean="0"/>
              <a:t>Sometimes the head of the government could pit one </a:t>
            </a:r>
            <a:r>
              <a:rPr lang="en-US" dirty="0" err="1" smtClean="0"/>
              <a:t>mujtahid</a:t>
            </a:r>
            <a:r>
              <a:rPr lang="en-US" dirty="0" smtClean="0"/>
              <a:t> against another in order to bring about social changes </a:t>
            </a:r>
          </a:p>
          <a:p>
            <a:pPr lvl="1"/>
            <a:r>
              <a:rPr lang="en-US" dirty="0" smtClean="0"/>
              <a:t>but when they were united, the result might be quite rigid and reactionary (as in the Iranian Revolution).</a:t>
            </a:r>
            <a:endParaRPr lang="en-US"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Diversity within </a:t>
            </a:r>
            <a:r>
              <a:rPr lang="en-US" dirty="0" err="1" smtClean="0"/>
              <a:t>Shi’ism</a:t>
            </a:r>
            <a:endParaRPr lang="en-US" dirty="0"/>
          </a:p>
        </p:txBody>
      </p:sp>
      <p:sp>
        <p:nvSpPr>
          <p:cNvPr id="3" name="Content Placeholder 2"/>
          <p:cNvSpPr>
            <a:spLocks noGrp="1"/>
          </p:cNvSpPr>
          <p:nvPr>
            <p:ph idx="1"/>
          </p:nvPr>
        </p:nvSpPr>
        <p:spPr>
          <a:xfrm>
            <a:off x="228600" y="1447800"/>
            <a:ext cx="8610600" cy="5181600"/>
          </a:xfrm>
        </p:spPr>
        <p:txBody>
          <a:bodyPr>
            <a:normAutofit fontScale="85000" lnSpcReduction="10000"/>
          </a:bodyPr>
          <a:lstStyle/>
          <a:p>
            <a:r>
              <a:rPr lang="en-US" dirty="0" err="1" smtClean="0"/>
              <a:t>Shi’ism</a:t>
            </a:r>
            <a:r>
              <a:rPr lang="en-US" dirty="0" smtClean="0"/>
              <a:t> incorporates mysticism, saints, intercessors, belief in atonement and a spirit of high cult, all of which are repugnant to most Sunnis. </a:t>
            </a:r>
          </a:p>
          <a:p>
            <a:r>
              <a:rPr lang="en-US" dirty="0" smtClean="0"/>
              <a:t>One sect of </a:t>
            </a:r>
            <a:r>
              <a:rPr lang="en-US" dirty="0" err="1" smtClean="0"/>
              <a:t>Shi’ism</a:t>
            </a:r>
            <a:r>
              <a:rPr lang="en-US" dirty="0" smtClean="0"/>
              <a:t> stop with the grandson of </a:t>
            </a:r>
            <a:r>
              <a:rPr lang="en-US" dirty="0" err="1" smtClean="0"/>
              <a:t>Husayn</a:t>
            </a:r>
            <a:r>
              <a:rPr lang="en-US" dirty="0" smtClean="0"/>
              <a:t>, </a:t>
            </a:r>
            <a:r>
              <a:rPr lang="en-US" dirty="0" err="1" smtClean="0"/>
              <a:t>Zayd</a:t>
            </a:r>
            <a:r>
              <a:rPr lang="en-US" dirty="0" smtClean="0"/>
              <a:t>, as the last real imam and reject the doctrine of the second coming as do the Sunnis. </a:t>
            </a:r>
          </a:p>
          <a:p>
            <a:r>
              <a:rPr lang="en-US" dirty="0" smtClean="0"/>
              <a:t>Another and perhaps more important sect is the </a:t>
            </a:r>
            <a:r>
              <a:rPr lang="en-US" b="1" i="1" dirty="0" err="1" smtClean="0"/>
              <a:t>Ismaili</a:t>
            </a:r>
            <a:r>
              <a:rPr lang="en-US" dirty="0" smtClean="0"/>
              <a:t> or “</a:t>
            </a:r>
            <a:r>
              <a:rPr lang="en-US" dirty="0" err="1" smtClean="0"/>
              <a:t>Seveners</a:t>
            </a:r>
            <a:r>
              <a:rPr lang="en-US" dirty="0" smtClean="0"/>
              <a:t>” who believe that Ismail, the seventh imam, was the last legitimate imam. </a:t>
            </a:r>
          </a:p>
          <a:p>
            <a:pPr lvl="1"/>
            <a:r>
              <a:rPr lang="en-US" dirty="0" err="1" smtClean="0"/>
              <a:t>Seveners</a:t>
            </a:r>
            <a:r>
              <a:rPr lang="en-US" dirty="0" smtClean="0"/>
              <a:t> introduce occult mysticism to </a:t>
            </a:r>
            <a:r>
              <a:rPr lang="en-US" dirty="0" err="1" smtClean="0"/>
              <a:t>Shi’ism</a:t>
            </a:r>
            <a:r>
              <a:rPr lang="en-US" dirty="0" smtClean="0"/>
              <a:t>, are obsessed with the number seven and had the greatest missionary activity of all Islam. </a:t>
            </a:r>
          </a:p>
          <a:p>
            <a:pPr lvl="1"/>
            <a:r>
              <a:rPr lang="en-US" dirty="0" smtClean="0"/>
              <a:t>One of their leaders founded the Fatimid caliphate of Egypt.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Decline of the Islamic Empire</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r>
              <a:rPr lang="en-US" dirty="0" smtClean="0"/>
              <a:t>From the battle of </a:t>
            </a:r>
            <a:r>
              <a:rPr lang="en-US" dirty="0" err="1" smtClean="0"/>
              <a:t>Badr</a:t>
            </a:r>
            <a:r>
              <a:rPr lang="en-US" dirty="0" smtClean="0"/>
              <a:t> (624) until the eleventh century, the steady advance of Islam was not effectively checked </a:t>
            </a:r>
          </a:p>
          <a:p>
            <a:pPr lvl="1"/>
            <a:r>
              <a:rPr lang="en-US" dirty="0" err="1" smtClean="0"/>
              <a:t>Umayyads</a:t>
            </a:r>
            <a:r>
              <a:rPr lang="en-US" dirty="0" smtClean="0"/>
              <a:t> conquered all of North Africa and crossed the straits of Gibraltar and established the independent Caliphate of Andalusia with capital at Cordoba. </a:t>
            </a:r>
          </a:p>
          <a:p>
            <a:pPr lvl="1"/>
            <a:r>
              <a:rPr lang="en-US" dirty="0" smtClean="0"/>
              <a:t>It wasn’t until 1609 when the Muslims were finally ousted by Philip III.</a:t>
            </a:r>
          </a:p>
          <a:p>
            <a:r>
              <a:rPr lang="en-US" dirty="0" smtClean="0"/>
              <a:t>In meantime the power of caliphate began a steady decline as was given over to corruption. </a:t>
            </a:r>
          </a:p>
          <a:p>
            <a:r>
              <a:rPr lang="en-US" dirty="0" smtClean="0"/>
              <a:t>Thanks to slavery and </a:t>
            </a:r>
            <a:r>
              <a:rPr lang="en-US" dirty="0" err="1" smtClean="0"/>
              <a:t>concubinage</a:t>
            </a:r>
            <a:r>
              <a:rPr lang="en-US" dirty="0" smtClean="0"/>
              <a:t> of conquered peoples, Muslim society was inevitably transformed into a composite of  Arabs, Persians, Syrians, Egyptians, Berbers, Turks and Indians. </a:t>
            </a:r>
          </a:p>
          <a:p>
            <a:r>
              <a:rPr lang="en-US" dirty="0" smtClean="0"/>
              <a:t>The Turks, who were brave and obedient at first, were highly desirable as bodyguards for the caliph. As the caliphate weakened, the bodyguards began to take control of the state.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38200"/>
          </a:xfrm>
        </p:spPr>
        <p:txBody>
          <a:bodyPr/>
          <a:lstStyle/>
          <a:p>
            <a:r>
              <a:rPr lang="en-US" dirty="0" smtClean="0"/>
              <a:t>Zenith of Islam</a:t>
            </a:r>
            <a:endParaRPr lang="en-US" dirty="0"/>
          </a:p>
        </p:txBody>
      </p:sp>
      <p:sp>
        <p:nvSpPr>
          <p:cNvPr id="3" name="Content Placeholder 2"/>
          <p:cNvSpPr>
            <a:spLocks noGrp="1"/>
          </p:cNvSpPr>
          <p:nvPr>
            <p:ph idx="1"/>
          </p:nvPr>
        </p:nvSpPr>
        <p:spPr>
          <a:xfrm>
            <a:off x="228600" y="1143000"/>
            <a:ext cx="8763000" cy="5715000"/>
          </a:xfrm>
        </p:spPr>
        <p:txBody>
          <a:bodyPr/>
          <a:lstStyle/>
          <a:p>
            <a:r>
              <a:rPr lang="en-US" dirty="0" smtClean="0"/>
              <a:t>Occurred in tenth through thirteenth centuries</a:t>
            </a:r>
          </a:p>
          <a:p>
            <a:r>
              <a:rPr lang="en-US" dirty="0" smtClean="0"/>
              <a:t>Empire was divided into multiple principalities (emirates) = “Golden Age of Islam”</a:t>
            </a:r>
          </a:p>
          <a:p>
            <a:pPr lvl="1"/>
            <a:r>
              <a:rPr lang="en-US" dirty="0" smtClean="0"/>
              <a:t>Persian Avicenna very distinguished physician, mastered Quran age 10, by 16 was a full fledged physician , his texts were used until 17</a:t>
            </a:r>
            <a:r>
              <a:rPr lang="en-US" baseline="30000" dirty="0" smtClean="0"/>
              <a:t>th</a:t>
            </a:r>
            <a:r>
              <a:rPr lang="en-US" dirty="0" smtClean="0"/>
              <a:t> century</a:t>
            </a:r>
          </a:p>
          <a:p>
            <a:pPr lvl="1"/>
            <a:r>
              <a:rPr lang="en-US" dirty="0" smtClean="0"/>
              <a:t>Arabic numerals based on 10, algebra, astronomy (many stars carry Arabic names), predecessor of chemistry </a:t>
            </a:r>
            <a:r>
              <a:rPr lang="en-US" i="1" dirty="0" err="1" smtClean="0"/>
              <a:t>alkimya</a:t>
            </a:r>
            <a:endParaRPr lang="en-US" dirty="0" smtClean="0"/>
          </a:p>
          <a:p>
            <a:pPr lvl="1"/>
            <a:r>
              <a:rPr lang="en-US" dirty="0" smtClean="0"/>
              <a:t>Muslim contributions to geography, architecture, </a:t>
            </a:r>
            <a:r>
              <a:rPr lang="en-US" dirty="0" smtClean="0"/>
              <a:t>strongly influenced entire Mediterranean region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Ka’ba</a:t>
            </a:r>
            <a:endParaRPr lang="en-US" dirty="0"/>
          </a:p>
        </p:txBody>
      </p:sp>
      <p:sp>
        <p:nvSpPr>
          <p:cNvPr id="3" name="Content Placeholder 2"/>
          <p:cNvSpPr>
            <a:spLocks noGrp="1"/>
          </p:cNvSpPr>
          <p:nvPr>
            <p:ph idx="1"/>
          </p:nvPr>
        </p:nvSpPr>
        <p:spPr>
          <a:xfrm>
            <a:off x="228600" y="1600200"/>
            <a:ext cx="8915400" cy="4876800"/>
          </a:xfrm>
        </p:spPr>
        <p:txBody>
          <a:bodyPr>
            <a:normAutofit lnSpcReduction="10000"/>
          </a:bodyPr>
          <a:lstStyle/>
          <a:p>
            <a:r>
              <a:rPr lang="en-US" dirty="0" smtClean="0"/>
              <a:t>Muslims don’t consider kissing the stone an act of idolatry:</a:t>
            </a:r>
          </a:p>
          <a:p>
            <a:r>
              <a:rPr lang="en-US" dirty="0" err="1" smtClean="0"/>
              <a:t>Umar</a:t>
            </a:r>
            <a:r>
              <a:rPr lang="en-US" dirty="0" smtClean="0"/>
              <a:t> came near the Black Stone and kissed it and said, “No doubt, I know that you are a stone and can neither benefit anyone nor harm anyone. Had I not seen God's Apostle kissing you, I would not have kissed you.”</a:t>
            </a:r>
          </a:p>
          <a:p>
            <a:r>
              <a:rPr lang="en-US" dirty="0" smtClean="0"/>
              <a:t>Large crowds can make kissing the Stone impossible, so as pilgrims walk round the </a:t>
            </a:r>
            <a:r>
              <a:rPr lang="en-US" dirty="0" err="1" smtClean="0"/>
              <a:t>Ka’ba</a:t>
            </a:r>
            <a:r>
              <a:rPr lang="en-US" dirty="0" smtClean="0"/>
              <a:t> they point to the Stone on each pass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Saljuq</a:t>
            </a:r>
            <a:r>
              <a:rPr lang="en-US" dirty="0" smtClean="0"/>
              <a:t> Turks</a:t>
            </a:r>
            <a:endParaRPr lang="en-US" dirty="0"/>
          </a:p>
        </p:txBody>
      </p:sp>
      <p:sp>
        <p:nvSpPr>
          <p:cNvPr id="3" name="Content Placeholder 2"/>
          <p:cNvSpPr>
            <a:spLocks noGrp="1"/>
          </p:cNvSpPr>
          <p:nvPr>
            <p:ph idx="1"/>
          </p:nvPr>
        </p:nvSpPr>
        <p:spPr>
          <a:xfrm>
            <a:off x="304800" y="1295400"/>
            <a:ext cx="8839200" cy="5562600"/>
          </a:xfrm>
        </p:spPr>
        <p:txBody>
          <a:bodyPr>
            <a:normAutofit fontScale="85000" lnSpcReduction="20000"/>
          </a:bodyPr>
          <a:lstStyle/>
          <a:p>
            <a:r>
              <a:rPr lang="en-US" dirty="0" smtClean="0"/>
              <a:t>Turkish soldiers proved to be invaluable to the Islamic cause well into the eleventh century</a:t>
            </a:r>
          </a:p>
          <a:p>
            <a:pPr lvl="1"/>
            <a:r>
              <a:rPr lang="en-US" dirty="0" smtClean="0"/>
              <a:t>Turkish tribes accepted the Sunni faith with few exceptions and were fanatically loyal to its tenets</a:t>
            </a:r>
          </a:p>
          <a:p>
            <a:pPr lvl="1"/>
            <a:r>
              <a:rPr lang="en-US" dirty="0" smtClean="0"/>
              <a:t>Turkish slave soldiers were welcomed because of their </a:t>
            </a:r>
            <a:r>
              <a:rPr lang="en-US" dirty="0" smtClean="0"/>
              <a:t>unwavering </a:t>
            </a:r>
            <a:r>
              <a:rPr lang="en-US" dirty="0" smtClean="0"/>
              <a:t>loyalty to </a:t>
            </a:r>
            <a:r>
              <a:rPr lang="en-US" dirty="0" smtClean="0"/>
              <a:t>their </a:t>
            </a:r>
            <a:r>
              <a:rPr lang="en-US" dirty="0" smtClean="0"/>
              <a:t>leader</a:t>
            </a:r>
          </a:p>
          <a:p>
            <a:pPr lvl="1"/>
            <a:r>
              <a:rPr lang="en-US" dirty="0" smtClean="0"/>
              <a:t>initially this was the caliph but in time this was the Grand </a:t>
            </a:r>
            <a:r>
              <a:rPr lang="en-US" dirty="0" err="1" smtClean="0"/>
              <a:t>Vizir</a:t>
            </a:r>
            <a:endParaRPr lang="en-US" dirty="0" smtClean="0"/>
          </a:p>
          <a:p>
            <a:r>
              <a:rPr lang="en-US" dirty="0" smtClean="0"/>
              <a:t>Turkish troops pushed the Byzantines out of Asia Minor, captured the Emperor Diogenes in 1071. </a:t>
            </a:r>
            <a:r>
              <a:rPr lang="en-US" dirty="0" err="1" smtClean="0"/>
              <a:t>Saljuqs</a:t>
            </a:r>
            <a:r>
              <a:rPr lang="en-US" dirty="0" smtClean="0"/>
              <a:t> defeated  Byzantine army at battle of </a:t>
            </a:r>
            <a:r>
              <a:rPr lang="en-US" dirty="0" err="1" smtClean="0"/>
              <a:t>Manzikert</a:t>
            </a:r>
            <a:endParaRPr lang="en-US" dirty="0" smtClean="0"/>
          </a:p>
          <a:p>
            <a:r>
              <a:rPr lang="en-US" dirty="0" smtClean="0"/>
              <a:t>as the caliphate decayed the Empire of Islam fragmented into principalities (</a:t>
            </a:r>
            <a:r>
              <a:rPr lang="en-US" b="1" i="1" dirty="0" err="1" smtClean="0"/>
              <a:t>amir</a:t>
            </a:r>
            <a:r>
              <a:rPr lang="en-US" dirty="0" smtClean="0"/>
              <a:t> or </a:t>
            </a:r>
            <a:r>
              <a:rPr lang="en-US" b="1" i="1" dirty="0" smtClean="0"/>
              <a:t>emir</a:t>
            </a:r>
            <a:r>
              <a:rPr lang="en-US" dirty="0" smtClean="0"/>
              <a:t>)</a:t>
            </a:r>
          </a:p>
          <a:p>
            <a:r>
              <a:rPr lang="en-US" dirty="0" smtClean="0"/>
              <a:t>Turkish nomads settled Asia Minor and </a:t>
            </a:r>
            <a:r>
              <a:rPr lang="en-US" b="1" dirty="0" err="1" smtClean="0"/>
              <a:t>Osman</a:t>
            </a:r>
            <a:r>
              <a:rPr lang="en-US" dirty="0" smtClean="0"/>
              <a:t> established a principality there in 1300. He established a dynasty that would rule there until 1917 known as the </a:t>
            </a:r>
            <a:r>
              <a:rPr lang="en-US" b="1" dirty="0" smtClean="0"/>
              <a:t>Ottoman</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Division of Empire</a:t>
            </a:r>
            <a:endParaRPr lang="en-US" dirty="0"/>
          </a:p>
        </p:txBody>
      </p:sp>
      <p:sp>
        <p:nvSpPr>
          <p:cNvPr id="3" name="Content Placeholder 2"/>
          <p:cNvSpPr>
            <a:spLocks noGrp="1"/>
          </p:cNvSpPr>
          <p:nvPr>
            <p:ph idx="1"/>
          </p:nvPr>
        </p:nvSpPr>
        <p:spPr>
          <a:xfrm>
            <a:off x="228600" y="1371600"/>
            <a:ext cx="8763000" cy="5181600"/>
          </a:xfrm>
        </p:spPr>
        <p:txBody>
          <a:bodyPr>
            <a:normAutofit fontScale="85000" lnSpcReduction="20000"/>
          </a:bodyPr>
          <a:lstStyle/>
          <a:p>
            <a:r>
              <a:rPr lang="en-US" dirty="0" smtClean="0"/>
              <a:t>Medieval Muslims struggled against invaders: the Crusades spanned 200 years from 1095 in Levant region, the Mongols invaded from the east during 13</a:t>
            </a:r>
            <a:r>
              <a:rPr lang="en-US" baseline="30000" dirty="0" smtClean="0"/>
              <a:t>th</a:t>
            </a:r>
            <a:r>
              <a:rPr lang="en-US" dirty="0" smtClean="0"/>
              <a:t> century and destroyed the last of the </a:t>
            </a:r>
            <a:r>
              <a:rPr lang="en-US" dirty="0" err="1" smtClean="0"/>
              <a:t>Abasssid</a:t>
            </a:r>
            <a:r>
              <a:rPr lang="en-US" dirty="0" smtClean="0"/>
              <a:t> caliphs in Baghdad and occupied Iran. </a:t>
            </a:r>
          </a:p>
          <a:p>
            <a:r>
              <a:rPr lang="en-US" dirty="0" smtClean="0"/>
              <a:t>Empire was divided into principalities</a:t>
            </a:r>
          </a:p>
          <a:p>
            <a:r>
              <a:rPr lang="en-US" dirty="0" smtClean="0"/>
              <a:t>Turkish and Mongol slaves called </a:t>
            </a:r>
            <a:r>
              <a:rPr lang="en-US" b="1" dirty="0" err="1" smtClean="0"/>
              <a:t>Mamluks</a:t>
            </a:r>
            <a:r>
              <a:rPr lang="en-US" dirty="0" smtClean="0"/>
              <a:t> became a ruling class in Egypt up until the end of the 15</a:t>
            </a:r>
            <a:r>
              <a:rPr lang="en-US" baseline="30000" dirty="0" smtClean="0"/>
              <a:t>th</a:t>
            </a:r>
            <a:r>
              <a:rPr lang="en-US" dirty="0" smtClean="0"/>
              <a:t> century. </a:t>
            </a:r>
          </a:p>
          <a:p>
            <a:r>
              <a:rPr lang="en-US" dirty="0" smtClean="0"/>
              <a:t>Their ruler was called </a:t>
            </a:r>
            <a:r>
              <a:rPr lang="en-US" b="1" i="1" dirty="0" smtClean="0"/>
              <a:t>sultan</a:t>
            </a:r>
            <a:r>
              <a:rPr lang="en-US" dirty="0" smtClean="0"/>
              <a:t>, life expectancy was short</a:t>
            </a:r>
            <a:endParaRPr lang="en-US" b="1" i="1" dirty="0" smtClean="0"/>
          </a:p>
          <a:p>
            <a:r>
              <a:rPr lang="en-US" dirty="0" smtClean="0"/>
              <a:t>the surviving </a:t>
            </a:r>
            <a:r>
              <a:rPr lang="en-US" dirty="0" err="1" smtClean="0"/>
              <a:t>Abassid</a:t>
            </a:r>
            <a:r>
              <a:rPr lang="en-US" dirty="0" smtClean="0"/>
              <a:t> caliphs became figurehead religious leaders in Egypt.</a:t>
            </a:r>
          </a:p>
          <a:p>
            <a:r>
              <a:rPr lang="en-US" dirty="0" smtClean="0"/>
              <a:t>Despite wars with Crusaders and Mongols, Cairo became thriving center of East-West trade with the most advanced hospitals of the period</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Ottoman Empire Begins</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t>Turks of Asia Minor were not interested in remaining under the central Islamic government</a:t>
            </a:r>
          </a:p>
          <a:p>
            <a:pPr lvl="1"/>
            <a:r>
              <a:rPr lang="en-US" dirty="0" smtClean="0"/>
              <a:t>went about making their own empire</a:t>
            </a:r>
          </a:p>
          <a:p>
            <a:pPr lvl="1"/>
            <a:r>
              <a:rPr lang="en-US" dirty="0" smtClean="0"/>
              <a:t>developed “new army” </a:t>
            </a:r>
            <a:r>
              <a:rPr lang="en-US" dirty="0" smtClean="0"/>
              <a:t> = </a:t>
            </a:r>
            <a:r>
              <a:rPr lang="en-US" b="1" i="1" dirty="0" smtClean="0"/>
              <a:t>Janissary</a:t>
            </a:r>
            <a:r>
              <a:rPr lang="en-US" dirty="0" smtClean="0"/>
              <a:t> </a:t>
            </a:r>
            <a:r>
              <a:rPr lang="en-US" dirty="0" smtClean="0"/>
              <a:t>(</a:t>
            </a:r>
            <a:r>
              <a:rPr lang="en-US" i="1" dirty="0" smtClean="0"/>
              <a:t>Turk.</a:t>
            </a:r>
            <a:r>
              <a:rPr lang="en-US" dirty="0" smtClean="0"/>
              <a:t>) </a:t>
            </a:r>
            <a:r>
              <a:rPr lang="en-US" b="1" dirty="0" smtClean="0"/>
              <a:t>Corps</a:t>
            </a:r>
          </a:p>
          <a:p>
            <a:pPr lvl="1"/>
            <a:r>
              <a:rPr lang="en-US" dirty="0" smtClean="0"/>
              <a:t>developed a written Turkish language</a:t>
            </a:r>
          </a:p>
          <a:p>
            <a:r>
              <a:rPr lang="en-US" dirty="0" smtClean="0"/>
              <a:t>Although they had controlled Asia Minor for centuries, the Ottomans had not yet taken Constantinople </a:t>
            </a:r>
          </a:p>
          <a:p>
            <a:pPr lvl="1"/>
            <a:r>
              <a:rPr lang="en-US" dirty="0" smtClean="0"/>
              <a:t>under Sultan </a:t>
            </a:r>
            <a:r>
              <a:rPr lang="en-US" dirty="0" err="1" smtClean="0"/>
              <a:t>Mehmed</a:t>
            </a:r>
            <a:r>
              <a:rPr lang="en-US" dirty="0" smtClean="0"/>
              <a:t>, the city was taken and renamed to Istanbul, the Black Sea became a Turkish lake</a:t>
            </a:r>
          </a:p>
          <a:p>
            <a:pPr lvl="1"/>
            <a:r>
              <a:rPr lang="en-US" dirty="0" smtClean="0"/>
              <a:t>Ottomans brought Islam to the very doorstep of Venice</a:t>
            </a:r>
          </a:p>
          <a:p>
            <a:pPr lvl="1"/>
            <a:r>
              <a:rPr lang="en-US" dirty="0" smtClean="0"/>
              <a:t>by 1481 Ottomans controlled Bosnia, Herzegovina, Wallachia and the Crimean as well as all of Asia Minor</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Ottoman Government</a:t>
            </a:r>
            <a:endParaRPr lang="en-US" dirty="0"/>
          </a:p>
        </p:txBody>
      </p:sp>
      <p:sp>
        <p:nvSpPr>
          <p:cNvPr id="3" name="Content Placeholder 2"/>
          <p:cNvSpPr>
            <a:spLocks noGrp="1"/>
          </p:cNvSpPr>
          <p:nvPr>
            <p:ph idx="1"/>
          </p:nvPr>
        </p:nvSpPr>
        <p:spPr>
          <a:xfrm>
            <a:off x="228600" y="1066800"/>
            <a:ext cx="8915400" cy="5791200"/>
          </a:xfrm>
        </p:spPr>
        <p:txBody>
          <a:bodyPr>
            <a:normAutofit lnSpcReduction="10000"/>
          </a:bodyPr>
          <a:lstStyle/>
          <a:p>
            <a:r>
              <a:rPr lang="en-US" dirty="0" smtClean="0"/>
              <a:t>Muslim Institution (religious)</a:t>
            </a:r>
          </a:p>
          <a:p>
            <a:pPr lvl="1"/>
            <a:r>
              <a:rPr lang="en-US" dirty="0" smtClean="0"/>
              <a:t>religious scholars were called </a:t>
            </a:r>
            <a:r>
              <a:rPr lang="en-US" b="1" i="1" dirty="0" err="1" smtClean="0"/>
              <a:t>ulama</a:t>
            </a:r>
            <a:endParaRPr lang="en-US" b="1" dirty="0" smtClean="0"/>
          </a:p>
          <a:p>
            <a:pPr lvl="1"/>
            <a:r>
              <a:rPr lang="en-US" dirty="0" smtClean="0"/>
              <a:t>judges who ruled on matters of </a:t>
            </a:r>
            <a:r>
              <a:rPr lang="en-US" i="1" dirty="0" err="1" smtClean="0"/>
              <a:t>Shari’a</a:t>
            </a:r>
            <a:r>
              <a:rPr lang="en-US" dirty="0" smtClean="0"/>
              <a:t> were </a:t>
            </a:r>
            <a:r>
              <a:rPr lang="en-US" b="1" i="1" dirty="0" smtClean="0"/>
              <a:t>mufti</a:t>
            </a:r>
          </a:p>
          <a:p>
            <a:pPr lvl="1"/>
            <a:r>
              <a:rPr lang="en-US" dirty="0" smtClean="0"/>
              <a:t>the supreme judge was </a:t>
            </a:r>
            <a:r>
              <a:rPr lang="en-US" b="1" i="1" dirty="0" err="1" smtClean="0"/>
              <a:t>Shaykh</a:t>
            </a:r>
            <a:r>
              <a:rPr lang="en-US" b="1" i="1" dirty="0" smtClean="0"/>
              <a:t> </a:t>
            </a:r>
            <a:r>
              <a:rPr lang="en-US" b="1" i="1" dirty="0" err="1" smtClean="0"/>
              <a:t>ul</a:t>
            </a:r>
            <a:r>
              <a:rPr lang="en-US" b="1" i="1" dirty="0" smtClean="0"/>
              <a:t>-Islam</a:t>
            </a:r>
            <a:r>
              <a:rPr lang="en-US" dirty="0" smtClean="0"/>
              <a:t> who was close advisor to the sultan in matters of law. This man rivaled in power the sultan himself and could issue a religious opinion or</a:t>
            </a:r>
            <a:r>
              <a:rPr lang="en-US" b="1" i="1" dirty="0" smtClean="0"/>
              <a:t> </a:t>
            </a:r>
            <a:r>
              <a:rPr lang="en-US" b="1" i="1" dirty="0" err="1" smtClean="0"/>
              <a:t>fetwa</a:t>
            </a:r>
            <a:r>
              <a:rPr lang="en-US" dirty="0" smtClean="0"/>
              <a:t> which carried national importance</a:t>
            </a:r>
            <a:endParaRPr lang="en-US" b="1" i="1" dirty="0" smtClean="0"/>
          </a:p>
          <a:p>
            <a:pPr lvl="1"/>
            <a:r>
              <a:rPr lang="en-US" dirty="0" smtClean="0"/>
              <a:t>the Muslim Institution had complete control of the </a:t>
            </a:r>
            <a:r>
              <a:rPr lang="en-US" b="1" i="1" dirty="0" err="1" smtClean="0"/>
              <a:t>Waqf</a:t>
            </a:r>
            <a:r>
              <a:rPr lang="en-US" b="1" i="1" dirty="0" smtClean="0"/>
              <a:t> </a:t>
            </a:r>
            <a:r>
              <a:rPr lang="en-US" dirty="0" smtClean="0"/>
              <a:t>(religious endowment) and determined its use and distribution</a:t>
            </a:r>
          </a:p>
          <a:p>
            <a:pPr lvl="1"/>
            <a:r>
              <a:rPr lang="en-US" dirty="0" smtClean="0"/>
              <a:t>During the period of reform in the 19</a:t>
            </a:r>
            <a:r>
              <a:rPr lang="en-US" baseline="30000" dirty="0" smtClean="0"/>
              <a:t>th</a:t>
            </a:r>
            <a:r>
              <a:rPr lang="en-US" dirty="0" smtClean="0"/>
              <a:t> century, the </a:t>
            </a:r>
            <a:r>
              <a:rPr lang="en-US" i="1" dirty="0" err="1" smtClean="0"/>
              <a:t>ulama</a:t>
            </a:r>
            <a:r>
              <a:rPr lang="en-US" dirty="0" smtClean="0"/>
              <a:t> and the constitutionalists allied against the sultan and the Ruling Institution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Ottoman Government</a:t>
            </a:r>
            <a:endParaRPr lang="en-US" dirty="0"/>
          </a:p>
        </p:txBody>
      </p:sp>
      <p:sp>
        <p:nvSpPr>
          <p:cNvPr id="3" name="Content Placeholder 2"/>
          <p:cNvSpPr>
            <a:spLocks noGrp="1"/>
          </p:cNvSpPr>
          <p:nvPr>
            <p:ph idx="1"/>
          </p:nvPr>
        </p:nvSpPr>
        <p:spPr>
          <a:xfrm>
            <a:off x="304800" y="1219200"/>
            <a:ext cx="8839200" cy="5638800"/>
          </a:xfrm>
        </p:spPr>
        <p:txBody>
          <a:bodyPr>
            <a:normAutofit fontScale="92500"/>
          </a:bodyPr>
          <a:lstStyle/>
          <a:p>
            <a:r>
              <a:rPr lang="en-US" dirty="0" smtClean="0"/>
              <a:t>Ruling Institution</a:t>
            </a:r>
          </a:p>
          <a:p>
            <a:pPr lvl="1"/>
            <a:r>
              <a:rPr lang="en-US" dirty="0" smtClean="0"/>
              <a:t>head of the administration was the </a:t>
            </a:r>
            <a:r>
              <a:rPr lang="en-US" b="1" i="1" dirty="0" smtClean="0"/>
              <a:t>sultan</a:t>
            </a:r>
            <a:r>
              <a:rPr lang="en-US" dirty="0" smtClean="0"/>
              <a:t>, usually the most powerful person in the nation. He could issue a non-religious decree or </a:t>
            </a:r>
            <a:r>
              <a:rPr lang="en-US" b="1" i="1" dirty="0" err="1" smtClean="0"/>
              <a:t>qanun</a:t>
            </a:r>
            <a:r>
              <a:rPr lang="en-US" dirty="0" smtClean="0"/>
              <a:t> which often </a:t>
            </a:r>
            <a:r>
              <a:rPr lang="en-US" dirty="0" smtClean="0"/>
              <a:t>provoked </a:t>
            </a:r>
            <a:r>
              <a:rPr lang="en-US" dirty="0" smtClean="0"/>
              <a:t>the ire of </a:t>
            </a:r>
            <a:r>
              <a:rPr lang="en-US" i="1" dirty="0" err="1" smtClean="0"/>
              <a:t>ulama</a:t>
            </a:r>
            <a:r>
              <a:rPr lang="en-US" dirty="0" smtClean="0"/>
              <a:t> because </a:t>
            </a:r>
            <a:r>
              <a:rPr lang="en-US" dirty="0" smtClean="0"/>
              <a:t>it does </a:t>
            </a:r>
            <a:r>
              <a:rPr lang="en-US" dirty="0" smtClean="0"/>
              <a:t>not </a:t>
            </a:r>
            <a:r>
              <a:rPr lang="en-US" dirty="0" err="1" smtClean="0"/>
              <a:t>eminate</a:t>
            </a:r>
            <a:r>
              <a:rPr lang="en-US" dirty="0" smtClean="0"/>
              <a:t> </a:t>
            </a:r>
            <a:r>
              <a:rPr lang="en-US" dirty="0" smtClean="0"/>
              <a:t>from </a:t>
            </a:r>
            <a:r>
              <a:rPr lang="en-US" i="1" dirty="0" err="1" smtClean="0"/>
              <a:t>Shari’a</a:t>
            </a:r>
            <a:endParaRPr lang="en-US" b="1" i="1" dirty="0" smtClean="0"/>
          </a:p>
          <a:p>
            <a:pPr lvl="1"/>
            <a:r>
              <a:rPr lang="en-US" dirty="0" smtClean="0"/>
              <a:t>the head of the government bureaucracy was the </a:t>
            </a:r>
            <a:r>
              <a:rPr lang="en-US" b="1" i="1" dirty="0" smtClean="0"/>
              <a:t>grand </a:t>
            </a:r>
            <a:r>
              <a:rPr lang="en-US" b="1" i="1" dirty="0" err="1" smtClean="0"/>
              <a:t>vazir</a:t>
            </a:r>
            <a:r>
              <a:rPr lang="en-US" b="1" i="1" dirty="0" smtClean="0"/>
              <a:t> </a:t>
            </a:r>
            <a:r>
              <a:rPr lang="en-US" dirty="0" smtClean="0"/>
              <a:t>who was also the sultan’s chief advisor</a:t>
            </a:r>
          </a:p>
          <a:p>
            <a:pPr lvl="1"/>
            <a:r>
              <a:rPr lang="en-US" dirty="0" smtClean="0"/>
              <a:t>rulers subordinate to sultan were called </a:t>
            </a:r>
            <a:r>
              <a:rPr lang="en-US" b="1" i="1" dirty="0" smtClean="0"/>
              <a:t>pasha</a:t>
            </a:r>
          </a:p>
          <a:p>
            <a:pPr lvl="1"/>
            <a:r>
              <a:rPr lang="en-US" dirty="0" smtClean="0"/>
              <a:t>members of the Ruling Institution carried out government administration and military duties, </a:t>
            </a:r>
            <a:r>
              <a:rPr lang="en-US" u="sng" dirty="0" smtClean="0"/>
              <a:t>were slaves and therefore subjects of the sultan and not under </a:t>
            </a:r>
            <a:r>
              <a:rPr lang="en-US" i="1" u="sng" dirty="0" err="1" smtClean="0"/>
              <a:t>Shari’a</a:t>
            </a:r>
            <a:r>
              <a:rPr lang="en-US" i="1" dirty="0" smtClean="0"/>
              <a:t>. </a:t>
            </a:r>
            <a:r>
              <a:rPr lang="en-US" dirty="0" smtClean="0"/>
              <a:t>Thus the sultan had control of the army and government without interference from the </a:t>
            </a:r>
            <a:r>
              <a:rPr lang="en-US" i="1" dirty="0" err="1" smtClean="0"/>
              <a:t>ulama</a:t>
            </a:r>
            <a:endParaRPr lang="en-US" i="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smtClean="0"/>
              <a:t>Janissaries</a:t>
            </a:r>
            <a:endParaRPr lang="en-US" dirty="0"/>
          </a:p>
        </p:txBody>
      </p:sp>
      <p:sp>
        <p:nvSpPr>
          <p:cNvPr id="3" name="Content Placeholder 2"/>
          <p:cNvSpPr>
            <a:spLocks noGrp="1"/>
          </p:cNvSpPr>
          <p:nvPr>
            <p:ph idx="1"/>
          </p:nvPr>
        </p:nvSpPr>
        <p:spPr>
          <a:xfrm>
            <a:off x="152400" y="1143000"/>
            <a:ext cx="4800600" cy="5562600"/>
          </a:xfrm>
        </p:spPr>
        <p:txBody>
          <a:bodyPr>
            <a:normAutofit fontScale="92500" lnSpcReduction="20000"/>
          </a:bodyPr>
          <a:lstStyle/>
          <a:p>
            <a:r>
              <a:rPr lang="en-US" dirty="0" smtClean="0"/>
              <a:t>When conquered peoples (especially Christians) were acquired as </a:t>
            </a:r>
            <a:r>
              <a:rPr lang="en-US" u="sng" dirty="0" smtClean="0"/>
              <a:t>slaves</a:t>
            </a:r>
            <a:r>
              <a:rPr lang="en-US" dirty="0" smtClean="0"/>
              <a:t>, the male youths received rigorous military training and were eventually inducted into Janissary Corps (lit “new army”)</a:t>
            </a:r>
          </a:p>
          <a:p>
            <a:r>
              <a:rPr lang="en-US" dirty="0" smtClean="0"/>
              <a:t>these disciplined soldiers were not allowed to marry and often carried the battle for the Ottomans</a:t>
            </a:r>
          </a:p>
          <a:p>
            <a:r>
              <a:rPr lang="en-US" dirty="0" smtClean="0"/>
              <a:t>Initially intensely loyal to the sultan</a:t>
            </a:r>
            <a:endParaRPr lang="en-US" dirty="0"/>
          </a:p>
        </p:txBody>
      </p:sp>
      <p:pic>
        <p:nvPicPr>
          <p:cNvPr id="2050" name="Picture 2" descr="http://upload.wikimedia.org/wikipedia/commons/c/c3/Battle_of_Vienna.SultanMurads_with_janissaries.jpg"/>
          <p:cNvPicPr>
            <a:picLocks noChangeAspect="1" noChangeArrowheads="1"/>
          </p:cNvPicPr>
          <p:nvPr/>
        </p:nvPicPr>
        <p:blipFill>
          <a:blip r:embed="rId2"/>
          <a:srcRect/>
          <a:stretch>
            <a:fillRect/>
          </a:stretch>
        </p:blipFill>
        <p:spPr bwMode="auto">
          <a:xfrm>
            <a:off x="4924425" y="1133475"/>
            <a:ext cx="4219575" cy="572452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Ottoman Empire Expands</a:t>
            </a:r>
            <a:endParaRPr lang="en-US" dirty="0"/>
          </a:p>
        </p:txBody>
      </p:sp>
      <p:sp>
        <p:nvSpPr>
          <p:cNvPr id="3" name="Content Placeholder 2"/>
          <p:cNvSpPr>
            <a:spLocks noGrp="1"/>
          </p:cNvSpPr>
          <p:nvPr>
            <p:ph idx="1"/>
          </p:nvPr>
        </p:nvSpPr>
        <p:spPr>
          <a:xfrm>
            <a:off x="0" y="1371600"/>
            <a:ext cx="9144000" cy="5486400"/>
          </a:xfrm>
        </p:spPr>
        <p:txBody>
          <a:bodyPr/>
          <a:lstStyle/>
          <a:p>
            <a:r>
              <a:rPr lang="en-US" dirty="0" smtClean="0"/>
              <a:t>When the </a:t>
            </a:r>
            <a:r>
              <a:rPr lang="en-US" dirty="0" smtClean="0"/>
              <a:t>Ottoman’s chief </a:t>
            </a:r>
            <a:r>
              <a:rPr lang="en-US" dirty="0" smtClean="0"/>
              <a:t>rivals, the </a:t>
            </a:r>
            <a:r>
              <a:rPr lang="en-US" dirty="0" err="1" smtClean="0"/>
              <a:t>Shi’ites</a:t>
            </a:r>
            <a:r>
              <a:rPr lang="en-US" dirty="0" smtClean="0"/>
              <a:t> of Iran under the shah </a:t>
            </a:r>
            <a:r>
              <a:rPr lang="en-US" dirty="0" err="1" smtClean="0"/>
              <a:t>Esma’il</a:t>
            </a:r>
            <a:r>
              <a:rPr lang="en-US" dirty="0" smtClean="0"/>
              <a:t>, allied </a:t>
            </a:r>
            <a:r>
              <a:rPr lang="en-US" dirty="0" smtClean="0"/>
              <a:t>with </a:t>
            </a:r>
            <a:r>
              <a:rPr lang="en-US" dirty="0" err="1" smtClean="0"/>
              <a:t>Mamlukes</a:t>
            </a:r>
            <a:r>
              <a:rPr lang="en-US" dirty="0" smtClean="0"/>
              <a:t> of Egypt and Syria, the Ottoman’s felt they had no alternative but to invade Mesopotamia and Egypt</a:t>
            </a:r>
          </a:p>
          <a:p>
            <a:r>
              <a:rPr lang="en-US" dirty="0" smtClean="0"/>
              <a:t>Soon Syria, Egypt and the holy cities of Arabia fell into Ottoman hands. </a:t>
            </a:r>
          </a:p>
          <a:p>
            <a:r>
              <a:rPr lang="en-US" dirty="0" smtClean="0"/>
              <a:t>The last of the Sunni caliphs died without successor and the “authority” of </a:t>
            </a:r>
            <a:r>
              <a:rPr lang="en-US" dirty="0" err="1" smtClean="0"/>
              <a:t>Abassid</a:t>
            </a:r>
            <a:r>
              <a:rPr lang="en-US" dirty="0" smtClean="0"/>
              <a:t> caliphs transferred to the Ottoman sultan in 1520.</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 Reaches Zenith</a:t>
            </a:r>
            <a:endParaRPr lang="en-US" dirty="0"/>
          </a:p>
        </p:txBody>
      </p:sp>
      <p:sp>
        <p:nvSpPr>
          <p:cNvPr id="3" name="Content Placeholder 2"/>
          <p:cNvSpPr>
            <a:spLocks noGrp="1"/>
          </p:cNvSpPr>
          <p:nvPr>
            <p:ph sz="half" idx="1"/>
          </p:nvPr>
        </p:nvSpPr>
        <p:spPr>
          <a:xfrm>
            <a:off x="228600" y="1371600"/>
            <a:ext cx="8763000" cy="1524001"/>
          </a:xfrm>
        </p:spPr>
        <p:txBody>
          <a:bodyPr>
            <a:normAutofit/>
          </a:bodyPr>
          <a:lstStyle/>
          <a:p>
            <a:r>
              <a:rPr lang="en-US" dirty="0" smtClean="0"/>
              <a:t>In 1520, the Ottoman’s greatest sultan, </a:t>
            </a:r>
            <a:r>
              <a:rPr lang="en-US" b="1" dirty="0" smtClean="0"/>
              <a:t>Suleiman</a:t>
            </a:r>
            <a:r>
              <a:rPr lang="en-US" dirty="0" smtClean="0"/>
              <a:t> “the Magnificent”, began a 46 year reign</a:t>
            </a:r>
            <a:endParaRPr lang="en-US" dirty="0"/>
          </a:p>
        </p:txBody>
      </p:sp>
      <p:sp>
        <p:nvSpPr>
          <p:cNvPr id="4" name="Content Placeholder 3"/>
          <p:cNvSpPr>
            <a:spLocks noGrp="1"/>
          </p:cNvSpPr>
          <p:nvPr>
            <p:ph sz="half" idx="2"/>
          </p:nvPr>
        </p:nvSpPr>
        <p:spPr>
          <a:xfrm>
            <a:off x="3581400" y="2362200"/>
            <a:ext cx="5562600" cy="4495800"/>
          </a:xfrm>
        </p:spPr>
        <p:txBody>
          <a:bodyPr>
            <a:normAutofit/>
          </a:bodyPr>
          <a:lstStyle/>
          <a:p>
            <a:r>
              <a:rPr lang="en-US" dirty="0" smtClean="0"/>
              <a:t>He led the Janissaries to capture Buda and Pest on both sides of the Danube and breached the walls of Vienna but was beaten off</a:t>
            </a:r>
          </a:p>
          <a:p>
            <a:r>
              <a:rPr lang="en-US" dirty="0" smtClean="0"/>
              <a:t>Ottoman empire prospered, public Turkish baths were commonplace</a:t>
            </a:r>
          </a:p>
          <a:p>
            <a:r>
              <a:rPr lang="en-US" dirty="0" smtClean="0"/>
              <a:t>Trade routes well maintained</a:t>
            </a:r>
          </a:p>
          <a:p>
            <a:r>
              <a:rPr lang="en-US" dirty="0" smtClean="0"/>
              <a:t>The sultan’s annual income estimate to be $10,000,000</a:t>
            </a:r>
          </a:p>
        </p:txBody>
      </p:sp>
      <p:pic>
        <p:nvPicPr>
          <p:cNvPr id="87042" name="Picture 2" descr="File:TheTurkishEmperorSuleiman.jpg">
            <a:hlinkClick r:id="rId2"/>
          </p:cNvPr>
          <p:cNvPicPr>
            <a:picLocks noChangeAspect="1" noChangeArrowheads="1"/>
          </p:cNvPicPr>
          <p:nvPr/>
        </p:nvPicPr>
        <p:blipFill>
          <a:blip r:embed="rId3"/>
          <a:srcRect/>
          <a:stretch>
            <a:fillRect/>
          </a:stretch>
        </p:blipFill>
        <p:spPr bwMode="auto">
          <a:xfrm>
            <a:off x="0" y="2588428"/>
            <a:ext cx="3657600" cy="4269571"/>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Ottoman’s Slow Decline</a:t>
            </a:r>
            <a:endParaRPr lang="en-US" dirty="0"/>
          </a:p>
        </p:txBody>
      </p:sp>
      <p:sp>
        <p:nvSpPr>
          <p:cNvPr id="3" name="Content Placeholder 2"/>
          <p:cNvSpPr>
            <a:spLocks noGrp="1"/>
          </p:cNvSpPr>
          <p:nvPr>
            <p:ph idx="1"/>
          </p:nvPr>
        </p:nvSpPr>
        <p:spPr>
          <a:xfrm>
            <a:off x="228600" y="1066800"/>
            <a:ext cx="8915400" cy="5791200"/>
          </a:xfrm>
        </p:spPr>
        <p:txBody>
          <a:bodyPr>
            <a:normAutofit fontScale="92500" lnSpcReduction="20000"/>
          </a:bodyPr>
          <a:lstStyle/>
          <a:p>
            <a:r>
              <a:rPr lang="en-US" dirty="0" smtClean="0"/>
              <a:t>Powerful as he was, Suleiman could not cope with the greed and ambition of three powerful forces in the Empire:</a:t>
            </a:r>
          </a:p>
          <a:p>
            <a:pPr marL="971550" lvl="1" indent="-514350">
              <a:buFont typeface="+mj-lt"/>
              <a:buAutoNum type="arabicPeriod"/>
            </a:pPr>
            <a:r>
              <a:rPr lang="en-US" dirty="0" smtClean="0"/>
              <a:t>the </a:t>
            </a:r>
            <a:r>
              <a:rPr lang="en-US" b="1" dirty="0" smtClean="0"/>
              <a:t>Janissaries</a:t>
            </a:r>
            <a:r>
              <a:rPr lang="en-US" dirty="0" smtClean="0"/>
              <a:t> had grown so large they were </a:t>
            </a:r>
            <a:r>
              <a:rPr lang="en-US" u="sng" dirty="0" smtClean="0"/>
              <a:t>unmanageable</a:t>
            </a:r>
            <a:r>
              <a:rPr lang="en-US" dirty="0" smtClean="0"/>
              <a:t> and began to meddle in politics</a:t>
            </a:r>
          </a:p>
          <a:p>
            <a:pPr marL="971550" lvl="1" indent="-514350">
              <a:buFont typeface="+mj-lt"/>
              <a:buAutoNum type="arabicPeriod"/>
            </a:pPr>
            <a:r>
              <a:rPr lang="en-US" dirty="0" smtClean="0"/>
              <a:t>the sultan had departed from the old ghazi virtues  and promoted his companion, a court page, to </a:t>
            </a:r>
            <a:r>
              <a:rPr lang="en-US" b="1" dirty="0" smtClean="0"/>
              <a:t>grand </a:t>
            </a:r>
            <a:r>
              <a:rPr lang="en-US" b="1" dirty="0" err="1" smtClean="0"/>
              <a:t>vazir</a:t>
            </a:r>
            <a:endParaRPr lang="en-US" dirty="0" smtClean="0"/>
          </a:p>
          <a:p>
            <a:pPr marL="971550" lvl="1" indent="-514350">
              <a:buFont typeface="+mj-lt"/>
              <a:buAutoNum type="arabicPeriod"/>
            </a:pPr>
            <a:r>
              <a:rPr lang="en-US" dirty="0" smtClean="0"/>
              <a:t>his favorite wife, (of his harem of 300) </a:t>
            </a:r>
            <a:r>
              <a:rPr lang="en-US" b="1" dirty="0" err="1" smtClean="0"/>
              <a:t>Roxelana</a:t>
            </a:r>
            <a:r>
              <a:rPr lang="en-US" b="1" dirty="0" smtClean="0"/>
              <a:t>, </a:t>
            </a:r>
            <a:r>
              <a:rPr lang="en-US" dirty="0" smtClean="0"/>
              <a:t>(Russian slave) forced sultan to execute any of his sons which might contest with her son</a:t>
            </a:r>
          </a:p>
          <a:p>
            <a:r>
              <a:rPr lang="en-US" dirty="0" smtClean="0"/>
              <a:t>He set </a:t>
            </a:r>
            <a:r>
              <a:rPr lang="en-US" dirty="0" smtClean="0"/>
              <a:t>precedent and </a:t>
            </a:r>
            <a:r>
              <a:rPr lang="en-US" dirty="0" smtClean="0"/>
              <a:t>subsequent sultans would prefer </a:t>
            </a:r>
            <a:r>
              <a:rPr lang="en-US" dirty="0" smtClean="0"/>
              <a:t>the harem </a:t>
            </a:r>
            <a:r>
              <a:rPr lang="en-US" dirty="0" smtClean="0"/>
              <a:t>to a just government and appoint favorites </a:t>
            </a:r>
            <a:r>
              <a:rPr lang="en-US" dirty="0" smtClean="0"/>
              <a:t>to positions </a:t>
            </a:r>
            <a:r>
              <a:rPr lang="en-US" dirty="0" smtClean="0"/>
              <a:t>of </a:t>
            </a:r>
            <a:r>
              <a:rPr lang="en-US" dirty="0" smtClean="0"/>
              <a:t>leadership within the </a:t>
            </a:r>
            <a:r>
              <a:rPr lang="en-US" dirty="0" smtClean="0"/>
              <a:t>Ruling Institution </a:t>
            </a:r>
            <a:r>
              <a:rPr lang="en-US" dirty="0" smtClean="0"/>
              <a:t>without </a:t>
            </a:r>
            <a:r>
              <a:rPr lang="en-US" dirty="0" smtClean="0"/>
              <a:t>regard to ability</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19</a:t>
            </a:r>
            <a:r>
              <a:rPr lang="en-US" baseline="30000" dirty="0" smtClean="0"/>
              <a:t>th</a:t>
            </a:r>
            <a:r>
              <a:rPr lang="en-US" dirty="0" smtClean="0"/>
              <a:t> Century Ottomans</a:t>
            </a:r>
            <a:endParaRPr lang="en-US" dirty="0"/>
          </a:p>
        </p:txBody>
      </p:sp>
      <p:sp>
        <p:nvSpPr>
          <p:cNvPr id="3" name="Content Placeholder 2"/>
          <p:cNvSpPr>
            <a:spLocks noGrp="1"/>
          </p:cNvSpPr>
          <p:nvPr>
            <p:ph idx="1"/>
          </p:nvPr>
        </p:nvSpPr>
        <p:spPr>
          <a:xfrm>
            <a:off x="228600" y="1143000"/>
            <a:ext cx="8686800" cy="5562600"/>
          </a:xfrm>
        </p:spPr>
        <p:txBody>
          <a:bodyPr>
            <a:normAutofit fontScale="92500" lnSpcReduction="20000"/>
          </a:bodyPr>
          <a:lstStyle/>
          <a:p>
            <a:r>
              <a:rPr lang="en-US" dirty="0" smtClean="0"/>
              <a:t>Sultans came to be superseded in power by the grand </a:t>
            </a:r>
            <a:r>
              <a:rPr lang="en-US" dirty="0" err="1" smtClean="0"/>
              <a:t>vizir</a:t>
            </a:r>
            <a:endParaRPr lang="en-US" dirty="0" smtClean="0"/>
          </a:p>
          <a:p>
            <a:pPr lvl="1"/>
            <a:r>
              <a:rPr lang="en-US" dirty="0" smtClean="0"/>
              <a:t>the grand </a:t>
            </a:r>
            <a:r>
              <a:rPr lang="en-US" dirty="0" err="1" smtClean="0"/>
              <a:t>vizir</a:t>
            </a:r>
            <a:r>
              <a:rPr lang="en-US" dirty="0" smtClean="0"/>
              <a:t> was indebted to members of the harem or army or the </a:t>
            </a:r>
            <a:r>
              <a:rPr lang="en-US" dirty="0" err="1" smtClean="0"/>
              <a:t>ulama</a:t>
            </a:r>
            <a:endParaRPr lang="en-US" dirty="0" smtClean="0"/>
          </a:p>
          <a:p>
            <a:pPr lvl="1"/>
            <a:r>
              <a:rPr lang="en-US" dirty="0" smtClean="0"/>
              <a:t>these wanted to exploit the government and its people for their benefit</a:t>
            </a:r>
          </a:p>
          <a:p>
            <a:r>
              <a:rPr lang="en-US" dirty="0" smtClean="0"/>
              <a:t>The Janissary Corps had been allowed to marry and divided their loyalties between the sultan and their families and had to be disbanded </a:t>
            </a:r>
          </a:p>
          <a:p>
            <a:r>
              <a:rPr lang="en-US" dirty="0" smtClean="0"/>
              <a:t>the manner of tax collection was oppressive to the masses</a:t>
            </a:r>
          </a:p>
          <a:p>
            <a:r>
              <a:rPr lang="en-US" dirty="0" smtClean="0"/>
              <a:t>European imperialism entered the Middle East after the Treaty of </a:t>
            </a:r>
            <a:r>
              <a:rPr lang="en-US" dirty="0" err="1" smtClean="0"/>
              <a:t>Karlowitz</a:t>
            </a:r>
            <a:r>
              <a:rPr lang="en-US" dirty="0" smtClean="0"/>
              <a:t> (1699)</a:t>
            </a:r>
          </a:p>
          <a:p>
            <a:pPr lvl="1"/>
            <a:r>
              <a:rPr lang="en-US" dirty="0" smtClean="0"/>
              <a:t>Russia, Austria, Germany, France and Britain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esearchbook.com/files/thumbnails/316.1230444460.5757-10.JPG"/>
          <p:cNvPicPr>
            <a:picLocks noChangeAspect="1" noChangeArrowheads="1"/>
          </p:cNvPicPr>
          <p:nvPr/>
        </p:nvPicPr>
        <p:blipFill>
          <a:blip r:embed="rId2"/>
          <a:srcRect/>
          <a:stretch>
            <a:fillRect/>
          </a:stretch>
        </p:blipFill>
        <p:spPr bwMode="auto">
          <a:xfrm>
            <a:off x="-1" y="0"/>
            <a:ext cx="6796327" cy="6858000"/>
          </a:xfrm>
          <a:prstGeom prst="rect">
            <a:avLst/>
          </a:prstGeom>
          <a:noFill/>
        </p:spPr>
      </p:pic>
      <p:pic>
        <p:nvPicPr>
          <p:cNvPr id="16388" name="Picture 4" descr="File:Blackstone.JPG">
            <a:hlinkClick r:id="rId3"/>
          </p:cNvPr>
          <p:cNvPicPr>
            <a:picLocks noChangeAspect="1" noChangeArrowheads="1"/>
          </p:cNvPicPr>
          <p:nvPr/>
        </p:nvPicPr>
        <p:blipFill>
          <a:blip r:embed="rId4"/>
          <a:srcRect/>
          <a:stretch>
            <a:fillRect/>
          </a:stretch>
        </p:blipFill>
        <p:spPr bwMode="auto">
          <a:xfrm>
            <a:off x="6286500" y="2628899"/>
            <a:ext cx="2857500" cy="4229101"/>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err="1" smtClean="0"/>
              <a:t>Safavid</a:t>
            </a:r>
            <a:r>
              <a:rPr lang="en-US" dirty="0" smtClean="0"/>
              <a:t> Dynasty of Iran</a:t>
            </a:r>
            <a:endParaRPr lang="en-US" dirty="0"/>
          </a:p>
        </p:txBody>
      </p:sp>
      <p:sp>
        <p:nvSpPr>
          <p:cNvPr id="3" name="Content Placeholder 2"/>
          <p:cNvSpPr>
            <a:spLocks noGrp="1"/>
          </p:cNvSpPr>
          <p:nvPr>
            <p:ph idx="1"/>
          </p:nvPr>
        </p:nvSpPr>
        <p:spPr>
          <a:xfrm>
            <a:off x="0" y="1143000"/>
            <a:ext cx="9144000" cy="5486400"/>
          </a:xfrm>
        </p:spPr>
        <p:txBody>
          <a:bodyPr>
            <a:normAutofit lnSpcReduction="10000"/>
          </a:bodyPr>
          <a:lstStyle/>
          <a:p>
            <a:r>
              <a:rPr lang="en-US" dirty="0" smtClean="0"/>
              <a:t>In the wake of Mongol dominance, </a:t>
            </a:r>
            <a:r>
              <a:rPr lang="en-US" dirty="0" err="1" smtClean="0"/>
              <a:t>Shi’ism</a:t>
            </a:r>
            <a:r>
              <a:rPr lang="en-US" dirty="0" smtClean="0"/>
              <a:t> remained strong in Iran. Even </a:t>
            </a:r>
            <a:r>
              <a:rPr lang="en-US" dirty="0" err="1" smtClean="0"/>
              <a:t>Ghengis</a:t>
            </a:r>
            <a:r>
              <a:rPr lang="en-US" dirty="0" smtClean="0"/>
              <a:t> Khan became a Muslim</a:t>
            </a:r>
          </a:p>
          <a:p>
            <a:pPr lvl="1"/>
            <a:r>
              <a:rPr lang="en-US" dirty="0" smtClean="0"/>
              <a:t>influenced by one </a:t>
            </a:r>
            <a:r>
              <a:rPr lang="en-US" dirty="0" err="1" smtClean="0"/>
              <a:t>Shaykh</a:t>
            </a:r>
            <a:r>
              <a:rPr lang="en-US" dirty="0" smtClean="0"/>
              <a:t> Safi </a:t>
            </a:r>
            <a:r>
              <a:rPr lang="en-US" dirty="0" err="1" smtClean="0"/>
              <a:t>Gilani</a:t>
            </a:r>
            <a:r>
              <a:rPr lang="en-US" dirty="0" smtClean="0"/>
              <a:t> (</a:t>
            </a:r>
            <a:r>
              <a:rPr lang="en-US" b="1" dirty="0" smtClean="0"/>
              <a:t>Safi</a:t>
            </a:r>
            <a:r>
              <a:rPr lang="en-US" dirty="0" smtClean="0"/>
              <a:t>) in 1300’s</a:t>
            </a:r>
          </a:p>
          <a:p>
            <a:pPr lvl="1"/>
            <a:r>
              <a:rPr lang="en-US" dirty="0" smtClean="0"/>
              <a:t>Safi’s descendent</a:t>
            </a:r>
            <a:r>
              <a:rPr lang="en-US" b="1" dirty="0" smtClean="0"/>
              <a:t> </a:t>
            </a:r>
            <a:r>
              <a:rPr lang="en-US" b="1" dirty="0" err="1" smtClean="0"/>
              <a:t>Esma’il</a:t>
            </a:r>
            <a:r>
              <a:rPr lang="en-US" dirty="0" smtClean="0"/>
              <a:t>, a child prodigy, took the leadership at age 13 of his father’s Sufi sect when the latter was killed. In just two years this young man conquered </a:t>
            </a:r>
            <a:r>
              <a:rPr lang="en-US" dirty="0" err="1" smtClean="0"/>
              <a:t>Shirvan</a:t>
            </a:r>
            <a:r>
              <a:rPr lang="en-US" dirty="0" smtClean="0"/>
              <a:t>, Armenia and </a:t>
            </a:r>
            <a:r>
              <a:rPr lang="en-US" dirty="0" err="1" smtClean="0"/>
              <a:t>Azarbaijan</a:t>
            </a:r>
            <a:r>
              <a:rPr lang="en-US" dirty="0" smtClean="0"/>
              <a:t> and declared himself </a:t>
            </a:r>
            <a:r>
              <a:rPr lang="en-US" b="1" i="1" dirty="0" smtClean="0"/>
              <a:t>Shah</a:t>
            </a:r>
            <a:r>
              <a:rPr lang="en-US" dirty="0" smtClean="0"/>
              <a:t> (</a:t>
            </a:r>
            <a:r>
              <a:rPr lang="en-US" i="1" dirty="0" smtClean="0"/>
              <a:t>Persian</a:t>
            </a:r>
            <a:r>
              <a:rPr lang="en-US" dirty="0" smtClean="0"/>
              <a:t>: “king”) in 1500.</a:t>
            </a:r>
          </a:p>
          <a:p>
            <a:pPr lvl="1"/>
            <a:r>
              <a:rPr lang="en-US" dirty="0" smtClean="0"/>
              <a:t>Thus began the </a:t>
            </a:r>
            <a:r>
              <a:rPr lang="en-US" dirty="0" err="1" smtClean="0"/>
              <a:t>Safavid</a:t>
            </a:r>
            <a:r>
              <a:rPr lang="en-US" dirty="0" smtClean="0"/>
              <a:t> dynasty of Shahs in Iran that were, ironically, ethnic Turks that were the chief rivals of the Ottoman empire. The dynasty lasted until 1736.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18</a:t>
            </a:r>
            <a:r>
              <a:rPr lang="en-US" baseline="30000" dirty="0" smtClean="0"/>
              <a:t>th</a:t>
            </a:r>
            <a:r>
              <a:rPr lang="en-US" dirty="0" smtClean="0"/>
              <a:t> Century Iran</a:t>
            </a:r>
            <a:endParaRPr lang="en-US" dirty="0"/>
          </a:p>
        </p:txBody>
      </p:sp>
      <p:sp>
        <p:nvSpPr>
          <p:cNvPr id="3" name="Content Placeholder 2"/>
          <p:cNvSpPr>
            <a:spLocks noGrp="1"/>
          </p:cNvSpPr>
          <p:nvPr>
            <p:ph idx="1"/>
          </p:nvPr>
        </p:nvSpPr>
        <p:spPr>
          <a:xfrm>
            <a:off x="228600" y="1295400"/>
            <a:ext cx="8915400" cy="5562600"/>
          </a:xfrm>
        </p:spPr>
        <p:txBody>
          <a:bodyPr/>
          <a:lstStyle/>
          <a:p>
            <a:r>
              <a:rPr lang="en-US" dirty="0" smtClean="0"/>
              <a:t>The corruption of </a:t>
            </a:r>
            <a:r>
              <a:rPr lang="en-US" dirty="0" err="1" smtClean="0"/>
              <a:t>Safavid</a:t>
            </a:r>
            <a:r>
              <a:rPr lang="en-US" dirty="0" smtClean="0"/>
              <a:t> dynasty weakened Iran and caused the Ottomans to encourage Sunni Afghans to attack Iran. Their successes whetted the appetite of Russia under Peter the Great</a:t>
            </a:r>
          </a:p>
          <a:p>
            <a:r>
              <a:rPr lang="en-US" dirty="0" smtClean="0"/>
              <a:t>Nader, a Turk officer in the </a:t>
            </a:r>
            <a:r>
              <a:rPr lang="en-US" dirty="0" err="1" smtClean="0"/>
              <a:t>Safavid</a:t>
            </a:r>
            <a:r>
              <a:rPr lang="en-US" dirty="0" smtClean="0"/>
              <a:t> army, didn’t like the weakness of his government and led a revolt</a:t>
            </a:r>
          </a:p>
          <a:p>
            <a:pPr lvl="1"/>
            <a:r>
              <a:rPr lang="en-US" dirty="0" smtClean="0"/>
              <a:t>he deposed the Shah in 1736</a:t>
            </a:r>
          </a:p>
          <a:p>
            <a:pPr lvl="1"/>
            <a:r>
              <a:rPr lang="en-US" dirty="0" smtClean="0"/>
              <a:t>established an assembly of 1,000 delegates to choose a replacement</a:t>
            </a:r>
          </a:p>
          <a:p>
            <a:pPr lvl="1"/>
            <a:r>
              <a:rPr lang="en-US" dirty="0" smtClean="0"/>
              <a:t>the delegates chose Nader who agreed to accept if the </a:t>
            </a:r>
            <a:r>
              <a:rPr lang="en-US" dirty="0" err="1" smtClean="0"/>
              <a:t>Shi’is</a:t>
            </a:r>
            <a:r>
              <a:rPr lang="en-US" dirty="0" smtClean="0"/>
              <a:t> would not molest the Sunnis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Nader Shah</a:t>
            </a:r>
            <a:endParaRPr lang="en-US" dirty="0"/>
          </a:p>
        </p:txBody>
      </p:sp>
      <p:sp>
        <p:nvSpPr>
          <p:cNvPr id="3" name="Content Placeholder 2"/>
          <p:cNvSpPr>
            <a:spLocks noGrp="1"/>
          </p:cNvSpPr>
          <p:nvPr>
            <p:ph idx="1"/>
          </p:nvPr>
        </p:nvSpPr>
        <p:spPr>
          <a:xfrm>
            <a:off x="0" y="1066800"/>
            <a:ext cx="9144000" cy="5791200"/>
          </a:xfrm>
        </p:spPr>
        <p:txBody>
          <a:bodyPr>
            <a:normAutofit fontScale="85000" lnSpcReduction="10000"/>
          </a:bodyPr>
          <a:lstStyle/>
          <a:p>
            <a:r>
              <a:rPr lang="en-US" dirty="0" smtClean="0"/>
              <a:t>Nader Shah was a freethinker and neither </a:t>
            </a:r>
            <a:r>
              <a:rPr lang="en-US" dirty="0" err="1" smtClean="0"/>
              <a:t>Shi’i</a:t>
            </a:r>
            <a:r>
              <a:rPr lang="en-US" dirty="0" smtClean="0"/>
              <a:t> or Sunni.</a:t>
            </a:r>
          </a:p>
          <a:p>
            <a:r>
              <a:rPr lang="en-US" dirty="0" smtClean="0"/>
              <a:t>He proposed to unify Islam, by opening dialogue with the Ottoman Sultan Mahmud I:</a:t>
            </a:r>
          </a:p>
          <a:p>
            <a:pPr marL="971550" lvl="1" indent="-514350">
              <a:buFont typeface="+mj-lt"/>
              <a:buAutoNum type="arabicPeriod"/>
            </a:pPr>
            <a:r>
              <a:rPr lang="en-US" dirty="0" err="1" smtClean="0"/>
              <a:t>Shi’i</a:t>
            </a:r>
            <a:r>
              <a:rPr lang="en-US" dirty="0" smtClean="0"/>
              <a:t> should be recognized officially as 5th school of thought in Islam (Sunnis recognize 4 schools and “don’t need another”)</a:t>
            </a:r>
          </a:p>
          <a:p>
            <a:pPr marL="971550" lvl="1" indent="-514350">
              <a:buFont typeface="+mj-lt"/>
              <a:buAutoNum type="arabicPeriod"/>
            </a:pPr>
            <a:r>
              <a:rPr lang="en-US" dirty="0" err="1" smtClean="0"/>
              <a:t>Shi’is</a:t>
            </a:r>
            <a:r>
              <a:rPr lang="en-US" dirty="0" smtClean="0"/>
              <a:t> should have special accommodations in  Mecca</a:t>
            </a:r>
          </a:p>
          <a:p>
            <a:pPr marL="971550" lvl="1" indent="-514350">
              <a:buFont typeface="+mj-lt"/>
              <a:buAutoNum type="arabicPeriod"/>
            </a:pPr>
            <a:r>
              <a:rPr lang="en-US" dirty="0" smtClean="0"/>
              <a:t>the should be a leader of pilgrimage from Iran</a:t>
            </a:r>
          </a:p>
          <a:p>
            <a:pPr marL="971550" lvl="1" indent="-514350">
              <a:buFont typeface="+mj-lt"/>
              <a:buAutoNum type="arabicPeriod"/>
            </a:pPr>
            <a:r>
              <a:rPr lang="en-US" dirty="0" smtClean="0"/>
              <a:t>Ottomans and Persians should exchange prisoners of war</a:t>
            </a:r>
          </a:p>
          <a:p>
            <a:pPr marL="971550" lvl="1" indent="-514350">
              <a:buFont typeface="+mj-lt"/>
              <a:buAutoNum type="arabicPeriod"/>
            </a:pPr>
            <a:r>
              <a:rPr lang="en-US" dirty="0" smtClean="0"/>
              <a:t>Ottomans and Persians should exchange ambassadors</a:t>
            </a:r>
          </a:p>
          <a:p>
            <a:r>
              <a:rPr lang="en-US" dirty="0" err="1" smtClean="0"/>
              <a:t>Shi’ite</a:t>
            </a:r>
            <a:r>
              <a:rPr lang="en-US" dirty="0" smtClean="0"/>
              <a:t> </a:t>
            </a:r>
            <a:r>
              <a:rPr lang="en-US" dirty="0" smtClean="0"/>
              <a:t>leaders </a:t>
            </a:r>
            <a:r>
              <a:rPr lang="en-US" dirty="0" smtClean="0"/>
              <a:t>in Najaf were alarmed with Nader’s proposals to negotiate with Sunni Ottomans</a:t>
            </a:r>
          </a:p>
          <a:p>
            <a:pPr lvl="1"/>
            <a:r>
              <a:rPr lang="en-US" dirty="0" smtClean="0"/>
              <a:t>lead revolt and had Nader assassinated </a:t>
            </a:r>
            <a:r>
              <a:rPr lang="en-US" dirty="0" smtClean="0"/>
              <a:t> in 1747</a:t>
            </a:r>
            <a:endParaRPr lang="en-US" dirty="0" smtClean="0"/>
          </a:p>
          <a:p>
            <a:pPr lvl="1"/>
            <a:r>
              <a:rPr lang="en-US" dirty="0" smtClean="0"/>
              <a:t>plunged Iran into turmoil</a:t>
            </a:r>
          </a:p>
          <a:p>
            <a:pPr lvl="1"/>
            <a:r>
              <a:rPr lang="en-US" dirty="0" smtClean="0"/>
              <a:t>opened door for Turkish </a:t>
            </a:r>
            <a:r>
              <a:rPr lang="en-US" b="1" i="1" dirty="0" err="1" smtClean="0"/>
              <a:t>Qajar</a:t>
            </a:r>
            <a:r>
              <a:rPr lang="en-US" dirty="0" smtClean="0"/>
              <a:t> tribe to take over Iran in 1779</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Najaf and </a:t>
            </a:r>
            <a:r>
              <a:rPr lang="en-US" dirty="0" err="1" smtClean="0"/>
              <a:t>Shi’ism</a:t>
            </a:r>
            <a:endParaRPr lang="en-US" dirty="0"/>
          </a:p>
        </p:txBody>
      </p:sp>
      <p:sp>
        <p:nvSpPr>
          <p:cNvPr id="3" name="Content Placeholder 2"/>
          <p:cNvSpPr>
            <a:spLocks noGrp="1"/>
          </p:cNvSpPr>
          <p:nvPr>
            <p:ph idx="1"/>
          </p:nvPr>
        </p:nvSpPr>
        <p:spPr>
          <a:xfrm>
            <a:off x="152400" y="1524000"/>
            <a:ext cx="8763000" cy="5334000"/>
          </a:xfrm>
        </p:spPr>
        <p:txBody>
          <a:bodyPr>
            <a:normAutofit lnSpcReduction="10000"/>
          </a:bodyPr>
          <a:lstStyle/>
          <a:p>
            <a:r>
              <a:rPr lang="en-US" dirty="0" smtClean="0"/>
              <a:t>Rejection of Nader Shah indicates how deeply committed to </a:t>
            </a:r>
            <a:r>
              <a:rPr lang="en-US" i="1" dirty="0" err="1" smtClean="0"/>
              <a:t>Shi’ism</a:t>
            </a:r>
            <a:r>
              <a:rPr lang="en-US" dirty="0" smtClean="0"/>
              <a:t> the Persians became</a:t>
            </a:r>
          </a:p>
          <a:p>
            <a:r>
              <a:rPr lang="en-US" dirty="0" smtClean="0"/>
              <a:t>Najaf (now in Iraq) is the site of the tomb of Ali (the first </a:t>
            </a:r>
            <a:r>
              <a:rPr lang="en-US" b="1" i="1" dirty="0" smtClean="0"/>
              <a:t>imam</a:t>
            </a:r>
            <a:r>
              <a:rPr lang="en-US" dirty="0" smtClean="0"/>
              <a:t>)</a:t>
            </a:r>
          </a:p>
          <a:p>
            <a:pPr lvl="1"/>
            <a:r>
              <a:rPr lang="en-US" dirty="0" smtClean="0"/>
              <a:t>within the territory of </a:t>
            </a:r>
            <a:r>
              <a:rPr lang="en-US" dirty="0" err="1" smtClean="0"/>
              <a:t>Safavid</a:t>
            </a:r>
            <a:r>
              <a:rPr lang="en-US" dirty="0" smtClean="0"/>
              <a:t> Iran</a:t>
            </a:r>
          </a:p>
          <a:p>
            <a:pPr lvl="1"/>
            <a:r>
              <a:rPr lang="en-US" dirty="0" smtClean="0"/>
              <a:t>became a pilgrimage city for </a:t>
            </a:r>
            <a:r>
              <a:rPr lang="en-US" dirty="0" err="1" smtClean="0"/>
              <a:t>Shi’ites</a:t>
            </a:r>
            <a:endParaRPr lang="en-US" dirty="0" smtClean="0"/>
          </a:p>
          <a:p>
            <a:pPr lvl="1"/>
            <a:r>
              <a:rPr lang="en-US" dirty="0" smtClean="0"/>
              <a:t>As the burial site of </a:t>
            </a:r>
            <a:r>
              <a:rPr lang="en-US" dirty="0" err="1" smtClean="0"/>
              <a:t>Shi’a</a:t>
            </a:r>
            <a:r>
              <a:rPr lang="en-US" dirty="0" smtClean="0"/>
              <a:t> </a:t>
            </a:r>
            <a:r>
              <a:rPr lang="en-US" dirty="0" smtClean="0"/>
              <a:t>Islam's second most important figure</a:t>
            </a:r>
            <a:r>
              <a:rPr lang="en-US" dirty="0" smtClean="0"/>
              <a:t>, </a:t>
            </a:r>
            <a:r>
              <a:rPr lang="en-US" dirty="0" smtClean="0"/>
              <a:t>the Imam Ali Mosque is considered by all </a:t>
            </a:r>
            <a:r>
              <a:rPr lang="en-US" dirty="0" err="1" smtClean="0"/>
              <a:t>Shi’as</a:t>
            </a:r>
            <a:r>
              <a:rPr lang="en-US" dirty="0" smtClean="0"/>
              <a:t> </a:t>
            </a:r>
            <a:r>
              <a:rPr lang="en-US" dirty="0" smtClean="0"/>
              <a:t>as the </a:t>
            </a:r>
            <a:r>
              <a:rPr lang="en-US" u="sng" dirty="0" smtClean="0"/>
              <a:t>third holiest Islamic site</a:t>
            </a:r>
            <a:r>
              <a:rPr lang="en-US" dirty="0" smtClean="0"/>
              <a:t>.</a:t>
            </a:r>
          </a:p>
          <a:p>
            <a:pPr lvl="1"/>
            <a:r>
              <a:rPr lang="en-US" dirty="0" smtClean="0"/>
              <a:t>It is the cultural center of </a:t>
            </a:r>
            <a:r>
              <a:rPr lang="en-US" dirty="0" err="1" smtClean="0"/>
              <a:t>Shi’i</a:t>
            </a:r>
            <a:r>
              <a:rPr lang="en-US" dirty="0" smtClean="0"/>
              <a:t> Muslims and was the 15 year refuge for the Ayatollah </a:t>
            </a:r>
            <a:r>
              <a:rPr lang="en-US" dirty="0" err="1" smtClean="0"/>
              <a:t>Komeini</a:t>
            </a:r>
            <a:endParaRPr lang="en-US" dirty="0" smtClean="0"/>
          </a:p>
          <a:p>
            <a:pPr lvl="1"/>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File:Iraq map najaf.png">
            <a:hlinkClick r:id="rId2"/>
          </p:cNvPr>
          <p:cNvPicPr>
            <a:picLocks noChangeAspect="1" noChangeArrowheads="1"/>
          </p:cNvPicPr>
          <p:nvPr/>
        </p:nvPicPr>
        <p:blipFill>
          <a:blip r:embed="rId3"/>
          <a:srcRect/>
          <a:stretch>
            <a:fillRect/>
          </a:stretch>
        </p:blipFill>
        <p:spPr bwMode="auto">
          <a:xfrm>
            <a:off x="1371600" y="0"/>
            <a:ext cx="6400800" cy="6846918"/>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ile:Meshed ali usnavy (PD).jpg">
            <a:hlinkClick r:id="rId2"/>
          </p:cNvPr>
          <p:cNvPicPr>
            <a:picLocks noChangeAspect="1" noChangeArrowheads="1"/>
          </p:cNvPicPr>
          <p:nvPr/>
        </p:nvPicPr>
        <p:blipFill>
          <a:blip r:embed="rId3"/>
          <a:srcRect/>
          <a:stretch>
            <a:fillRect/>
          </a:stretch>
        </p:blipFill>
        <p:spPr bwMode="auto">
          <a:xfrm>
            <a:off x="-1" y="381001"/>
            <a:ext cx="9090525" cy="6477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Islam</a:t>
            </a:r>
            <a:endParaRPr lang="en-US" dirty="0"/>
          </a:p>
        </p:txBody>
      </p:sp>
      <p:sp>
        <p:nvSpPr>
          <p:cNvPr id="3" name="Content Placeholder 2"/>
          <p:cNvSpPr>
            <a:spLocks noGrp="1"/>
          </p:cNvSpPr>
          <p:nvPr>
            <p:ph idx="1"/>
          </p:nvPr>
        </p:nvSpPr>
        <p:spPr>
          <a:xfrm>
            <a:off x="228600" y="1524000"/>
            <a:ext cx="8915400" cy="5181600"/>
          </a:xfrm>
        </p:spPr>
        <p:txBody>
          <a:bodyPr>
            <a:normAutofit fontScale="92500" lnSpcReduction="10000"/>
          </a:bodyPr>
          <a:lstStyle/>
          <a:p>
            <a:r>
              <a:rPr lang="en-US" dirty="0" smtClean="0"/>
              <a:t>Thus by the 16</a:t>
            </a:r>
            <a:r>
              <a:rPr lang="en-US" baseline="30000" dirty="0" smtClean="0"/>
              <a:t>th</a:t>
            </a:r>
            <a:r>
              <a:rPr lang="en-US" dirty="0" smtClean="0"/>
              <a:t> century, the Arabs which propelled the Empire of Islam to its zenith, over- coming the Persian and Byzantine empires, had largely been replaced by the Turks</a:t>
            </a:r>
          </a:p>
          <a:p>
            <a:r>
              <a:rPr lang="en-US" dirty="0" smtClean="0"/>
              <a:t>The Turks began to rule the Empire of Islam in three rival regions:</a:t>
            </a:r>
          </a:p>
          <a:p>
            <a:pPr lvl="1"/>
            <a:r>
              <a:rPr lang="en-US" dirty="0" smtClean="0"/>
              <a:t>the Ottomans of Asia Minor and Mesopotamia</a:t>
            </a:r>
          </a:p>
          <a:p>
            <a:pPr lvl="1"/>
            <a:r>
              <a:rPr lang="en-US" dirty="0" smtClean="0"/>
              <a:t>the </a:t>
            </a:r>
            <a:r>
              <a:rPr lang="en-US" dirty="0" err="1" smtClean="0"/>
              <a:t>Mamluks</a:t>
            </a:r>
            <a:r>
              <a:rPr lang="en-US" dirty="0" smtClean="0"/>
              <a:t> of Egypt</a:t>
            </a:r>
          </a:p>
          <a:p>
            <a:pPr lvl="1"/>
            <a:r>
              <a:rPr lang="en-US" dirty="0" smtClean="0"/>
              <a:t>the </a:t>
            </a:r>
            <a:r>
              <a:rPr lang="en-US" dirty="0" err="1" smtClean="0"/>
              <a:t>Safavids</a:t>
            </a:r>
            <a:r>
              <a:rPr lang="en-US" dirty="0" smtClean="0"/>
              <a:t> or </a:t>
            </a:r>
            <a:r>
              <a:rPr lang="en-US" dirty="0" err="1" smtClean="0"/>
              <a:t>Qajars</a:t>
            </a:r>
            <a:r>
              <a:rPr lang="en-US" dirty="0" smtClean="0"/>
              <a:t> of Iran</a:t>
            </a:r>
          </a:p>
          <a:p>
            <a:r>
              <a:rPr lang="en-US" dirty="0" smtClean="0"/>
              <a:t>These entities would carry Islam up to the brink of World War I</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77850" y="0"/>
            <a:ext cx="9721850" cy="692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Muhammad</a:t>
            </a:r>
            <a:endParaRPr lang="en-US" dirty="0"/>
          </a:p>
        </p:txBody>
      </p:sp>
      <p:sp>
        <p:nvSpPr>
          <p:cNvPr id="3" name="Content Placeholder 2"/>
          <p:cNvSpPr>
            <a:spLocks noGrp="1"/>
          </p:cNvSpPr>
          <p:nvPr>
            <p:ph idx="1"/>
          </p:nvPr>
        </p:nvSpPr>
        <p:spPr>
          <a:xfrm>
            <a:off x="0" y="990600"/>
            <a:ext cx="8991600" cy="5562600"/>
          </a:xfrm>
        </p:spPr>
        <p:txBody>
          <a:bodyPr>
            <a:normAutofit fontScale="92500" lnSpcReduction="20000"/>
          </a:bodyPr>
          <a:lstStyle/>
          <a:p>
            <a:r>
              <a:rPr lang="en-US" dirty="0" smtClean="0"/>
              <a:t>Muhammad was born in 570 AD to a family of the </a:t>
            </a:r>
            <a:r>
              <a:rPr lang="en-US" dirty="0" err="1" smtClean="0"/>
              <a:t>Quraysh</a:t>
            </a:r>
            <a:r>
              <a:rPr lang="en-US" dirty="0" smtClean="0"/>
              <a:t> engaged in the business of trade</a:t>
            </a:r>
          </a:p>
          <a:p>
            <a:pPr lvl="1"/>
            <a:r>
              <a:rPr lang="en-US" dirty="0" smtClean="0"/>
              <a:t>both parents died when he was young and he was raised by a grand uncle and then his uncle </a:t>
            </a:r>
            <a:r>
              <a:rPr lang="en-US" b="1" dirty="0" smtClean="0"/>
              <a:t>Abu </a:t>
            </a:r>
            <a:r>
              <a:rPr lang="en-US" b="1" dirty="0" err="1" smtClean="0"/>
              <a:t>Talib</a:t>
            </a:r>
            <a:endParaRPr lang="en-US" b="1" dirty="0" smtClean="0"/>
          </a:p>
          <a:p>
            <a:pPr lvl="1"/>
            <a:r>
              <a:rPr lang="en-US" dirty="0" smtClean="0"/>
              <a:t>the </a:t>
            </a:r>
            <a:r>
              <a:rPr lang="en-US" dirty="0" err="1" smtClean="0"/>
              <a:t>Quraysh</a:t>
            </a:r>
            <a:r>
              <a:rPr lang="en-US" dirty="0" smtClean="0"/>
              <a:t> through their frequent business dealings with the Europeans and Persians were quite familiar with their cultures as well as their beliefs and could plat one against another</a:t>
            </a:r>
          </a:p>
          <a:p>
            <a:r>
              <a:rPr lang="en-US" dirty="0" smtClean="0"/>
              <a:t>Muhammad at the age of 24 was hired as “manager” for wealthy widow of 40 y/o, </a:t>
            </a:r>
            <a:r>
              <a:rPr lang="en-US" b="1" i="1" dirty="0" err="1" smtClean="0"/>
              <a:t>Khadija</a:t>
            </a:r>
            <a:r>
              <a:rPr lang="en-US" dirty="0" smtClean="0"/>
              <a:t>, who acquired her late husband’s business</a:t>
            </a:r>
          </a:p>
          <a:p>
            <a:pPr lvl="1"/>
            <a:r>
              <a:rPr lang="en-US" dirty="0" smtClean="0"/>
              <a:t>they were married and for 25 years, Muhammad enjoyed a happy and prosperous life</a:t>
            </a:r>
          </a:p>
          <a:p>
            <a:pPr lvl="1"/>
            <a:r>
              <a:rPr lang="en-US" dirty="0" smtClean="0"/>
              <a:t>influential as member of </a:t>
            </a:r>
            <a:r>
              <a:rPr lang="en-US" dirty="0" err="1" smtClean="0"/>
              <a:t>Quarysh</a:t>
            </a:r>
            <a:r>
              <a:rPr lang="en-US" dirty="0" smtClean="0"/>
              <a:t> and under the protection of  Abu </a:t>
            </a:r>
            <a:r>
              <a:rPr lang="en-US" dirty="0" err="1" smtClean="0"/>
              <a:t>Talib</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15639</TotalTime>
  <Words>7572</Words>
  <Application>Microsoft Office PowerPoint</Application>
  <PresentationFormat>On-screen Show (4:3)</PresentationFormat>
  <Paragraphs>443</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Dawn of Islam</vt:lpstr>
      <vt:lpstr>Before Muhammad</vt:lpstr>
      <vt:lpstr>Before Muhammad</vt:lpstr>
      <vt:lpstr>Slide 4</vt:lpstr>
      <vt:lpstr>The Ka’ba</vt:lpstr>
      <vt:lpstr>The Ka’ba</vt:lpstr>
      <vt:lpstr>The Ka’ba</vt:lpstr>
      <vt:lpstr>Slide 8</vt:lpstr>
      <vt:lpstr>Muhammad</vt:lpstr>
      <vt:lpstr>Muhammad &amp; Khadija</vt:lpstr>
      <vt:lpstr>610 AD The Messenger of Allah</vt:lpstr>
      <vt:lpstr>Slide 12</vt:lpstr>
      <vt:lpstr>The Messenger of Allah</vt:lpstr>
      <vt:lpstr>Year of Suffering and Hijra</vt:lpstr>
      <vt:lpstr>Muhammad Strengthens Medina and Emerges as “Moses” of Islam</vt:lpstr>
      <vt:lpstr>Muhammad Establishes a Theocracy</vt:lpstr>
      <vt:lpstr>The Brotherhood of Muslims</vt:lpstr>
      <vt:lpstr>The Quran</vt:lpstr>
      <vt:lpstr>Doctrines of Islam</vt:lpstr>
      <vt:lpstr>Doctrines of Islam</vt:lpstr>
      <vt:lpstr>Pillars of Islam</vt:lpstr>
      <vt:lpstr>Pillars of Islam</vt:lpstr>
      <vt:lpstr>Slide 23</vt:lpstr>
      <vt:lpstr>Slide 24</vt:lpstr>
      <vt:lpstr>Islamic Law</vt:lpstr>
      <vt:lpstr>Islamic Law</vt:lpstr>
      <vt:lpstr>Slide 27</vt:lpstr>
      <vt:lpstr>Mecca Taken</vt:lpstr>
      <vt:lpstr>Purification of Ka’ba</vt:lpstr>
      <vt:lpstr>Elders of Mecca Lifting the Stone into Place 630 AD</vt:lpstr>
      <vt:lpstr>632 AD</vt:lpstr>
      <vt:lpstr>The Problem of Succession</vt:lpstr>
      <vt:lpstr>Abu Bakr</vt:lpstr>
      <vt:lpstr>Abu Bakr, the First Caliph</vt:lpstr>
      <vt:lpstr>Abu Bakr’s Legacy</vt:lpstr>
      <vt:lpstr>Under Umar, Second Caliph</vt:lpstr>
      <vt:lpstr>Establishing the Empire of Islam</vt:lpstr>
      <vt:lpstr>Slide 38</vt:lpstr>
      <vt:lpstr>Establishing the Empire of Islam</vt:lpstr>
      <vt:lpstr>Establishing the Empire of Islam</vt:lpstr>
      <vt:lpstr>Remains of Imperial Palace of Ctesiphon (vault of throne room is 110ft high)</vt:lpstr>
      <vt:lpstr>Expansion of Islam 644 AD</vt:lpstr>
      <vt:lpstr>Uthman, the Third Caliph</vt:lpstr>
      <vt:lpstr>Slide 44</vt:lpstr>
      <vt:lpstr>Uthman Assassinated</vt:lpstr>
      <vt:lpstr>Tashkent: Copy of Quran stained with blood of Uthman</vt:lpstr>
      <vt:lpstr>Ali, the Fourth Caliph</vt:lpstr>
      <vt:lpstr>Ali, Man of Integrity</vt:lpstr>
      <vt:lpstr>Kufa (Iraq)</vt:lpstr>
      <vt:lpstr>First Fitna (Civil War)</vt:lpstr>
      <vt:lpstr>Fitna Continues</vt:lpstr>
      <vt:lpstr>Ali’s Humble Prayer</vt:lpstr>
      <vt:lpstr>Kharijites</vt:lpstr>
      <vt:lpstr>Ali Assassinated</vt:lpstr>
      <vt:lpstr>Ali’s Legacy</vt:lpstr>
      <vt:lpstr>Dividing the Empire</vt:lpstr>
      <vt:lpstr>Aftermath</vt:lpstr>
      <vt:lpstr>Battle of Karbala 680</vt:lpstr>
      <vt:lpstr>The Abbasid Dynasty</vt:lpstr>
      <vt:lpstr>Abbasids</vt:lpstr>
      <vt:lpstr>Slide 61</vt:lpstr>
      <vt:lpstr>Slide 62</vt:lpstr>
      <vt:lpstr>Sunnis</vt:lpstr>
      <vt:lpstr>Shi’is</vt:lpstr>
      <vt:lpstr>Shi’is; The Twelvers</vt:lpstr>
      <vt:lpstr>Mujtahid</vt:lpstr>
      <vt:lpstr>Diversity within Shi’ism</vt:lpstr>
      <vt:lpstr>Decline of the Islamic Empire</vt:lpstr>
      <vt:lpstr>Zenith of Islam</vt:lpstr>
      <vt:lpstr>Saljuq Turks</vt:lpstr>
      <vt:lpstr>Division of Empire</vt:lpstr>
      <vt:lpstr>Ottoman Empire Begins</vt:lpstr>
      <vt:lpstr>Ottoman Government</vt:lpstr>
      <vt:lpstr>Ottoman Government</vt:lpstr>
      <vt:lpstr>Janissaries</vt:lpstr>
      <vt:lpstr>Ottoman Empire Expands</vt:lpstr>
      <vt:lpstr>Ottoman Empire Reaches Zenith</vt:lpstr>
      <vt:lpstr>Ottoman’s Slow Decline</vt:lpstr>
      <vt:lpstr>19th Century Ottomans</vt:lpstr>
      <vt:lpstr>Safavid Dynasty of Iran</vt:lpstr>
      <vt:lpstr>18th Century Iran</vt:lpstr>
      <vt:lpstr>Nader Shah</vt:lpstr>
      <vt:lpstr>Najaf and Shi’ism</vt:lpstr>
      <vt:lpstr>Slide 84</vt:lpstr>
      <vt:lpstr>Slide 85</vt:lpstr>
      <vt:lpstr>Turkish Islam</vt:lpstr>
      <vt:lpstr>Slide 87</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Dawn of Islam</dc:title>
  <dc:creator>John Kellogg</dc:creator>
  <cp:lastModifiedBy>John Kellogg</cp:lastModifiedBy>
  <cp:revision>33</cp:revision>
  <dcterms:created xsi:type="dcterms:W3CDTF">2011-07-25T19:01:35Z</dcterms:created>
  <dcterms:modified xsi:type="dcterms:W3CDTF">2011-09-23T16:59:14Z</dcterms:modified>
</cp:coreProperties>
</file>